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2" r:id="rId3"/>
    <p:sldId id="274" r:id="rId4"/>
    <p:sldId id="257" r:id="rId5"/>
    <p:sldId id="273" r:id="rId6"/>
    <p:sldId id="258" r:id="rId7"/>
    <p:sldId id="259" r:id="rId8"/>
    <p:sldId id="260" r:id="rId9"/>
    <p:sldId id="281" r:id="rId10"/>
    <p:sldId id="261" r:id="rId11"/>
    <p:sldId id="275" r:id="rId12"/>
    <p:sldId id="277" r:id="rId13"/>
    <p:sldId id="276" r:id="rId14"/>
    <p:sldId id="265" r:id="rId15"/>
    <p:sldId id="278" r:id="rId16"/>
    <p:sldId id="280" r:id="rId17"/>
    <p:sldId id="282" r:id="rId18"/>
    <p:sldId id="262" r:id="rId19"/>
    <p:sldId id="279" r:id="rId20"/>
    <p:sldId id="270" r:id="rId21"/>
    <p:sldId id="283" r:id="rId22"/>
    <p:sldId id="263" r:id="rId23"/>
    <p:sldId id="264" r:id="rId24"/>
    <p:sldId id="267" r:id="rId25"/>
    <p:sldId id="284" r:id="rId26"/>
    <p:sldId id="268" r:id="rId27"/>
    <p:sldId id="266" r:id="rId28"/>
    <p:sldId id="271"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94C89-8B11-449E-A320-F76D8B6B4F03}" type="datetimeFigureOut">
              <a:rPr lang="en-US" smtClean="0"/>
              <a:t>9/27/2016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E4FE6-9667-4504-A818-1ED9379F0A80}" type="slidenum">
              <a:rPr lang="en-US" smtClean="0"/>
              <a:t>‹#›</a:t>
            </a:fld>
            <a:endParaRPr lang="en-US"/>
          </a:p>
        </p:txBody>
      </p:sp>
    </p:spTree>
    <p:extLst>
      <p:ext uri="{BB962C8B-B14F-4D97-AF65-F5344CB8AC3E}">
        <p14:creationId xmlns:p14="http://schemas.microsoft.com/office/powerpoint/2010/main" val="294374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3FD86A-5960-4BB5-8C72-AB83204134C2}"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190643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408EEAA-020B-4C80-817B-A9154C8A44BD}" type="datetime1">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101301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D4D3C5F-89B5-4835-BC7E-846AD18ED978}"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112797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E2F141C-3C39-480F-99C7-12383D662793}"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7905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0C57D0-64A0-4B0B-9585-D2A29DD7F13F}"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369375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1BE070-0137-4BA6-BDB9-0C933B650FE8}" type="datetime1">
              <a:rPr lang="en-US" smtClean="0"/>
              <a:t>9/27/2016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46172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5A6F50-DE1D-4B58-82C1-B66B84E9B055}" type="datetime1">
              <a:rPr lang="en-US" smtClean="0"/>
              <a:t>9/27/2016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71706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18B216-FB81-4E63-BFC3-3B6E451AE8F5}"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4090816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702-A769-495B-97C8-91C8B245BD62}"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1219042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5DC0042-E8F9-4C2A-BE44-D0BC00403A8C}"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425091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32357E-17C3-423E-AEE5-55C808E2AC5A}" type="datetime1">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170554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B443BD-B5F1-432C-93B5-AB144F66139C}" type="datetime1">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67456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A1B18A-A081-4DCE-89D3-D62E53FE07E3}" type="datetime1">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207797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074B203-494D-4791-9720-800A4305D1C8}" type="datetime1">
              <a:rPr lang="en-US" smtClean="0"/>
              <a:t>9/27/2016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343043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2363162-D7F0-41E1-85A1-5B505560527B}" type="datetime1">
              <a:rPr lang="en-US" smtClean="0"/>
              <a:t>9/27/2016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1071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C881686-744B-4E8E-B602-1DD976EBA40C}" type="datetime1">
              <a:rPr lang="en-US" smtClean="0"/>
              <a:t>9/27/2016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152323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1BDA78-15D4-499F-BCFF-301EDC360ADF}" type="datetime1">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37DC8-6348-4B9A-B8BA-A49AA61CBE87}" type="slidenum">
              <a:rPr lang="en-US" smtClean="0"/>
              <a:t>‹#›</a:t>
            </a:fld>
            <a:endParaRPr lang="en-US"/>
          </a:p>
        </p:txBody>
      </p:sp>
    </p:spTree>
    <p:extLst>
      <p:ext uri="{BB962C8B-B14F-4D97-AF65-F5344CB8AC3E}">
        <p14:creationId xmlns:p14="http://schemas.microsoft.com/office/powerpoint/2010/main" val="17770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218C040-2FA4-4018-9D3F-0E468A758669}" type="datetime1">
              <a:rPr lang="en-US" smtClean="0"/>
              <a:t>9/27/2016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4937DC8-6348-4B9A-B8BA-A49AA61CBE87}" type="slidenum">
              <a:rPr lang="en-US" smtClean="0"/>
              <a:t>‹#›</a:t>
            </a:fld>
            <a:endParaRPr lang="en-US"/>
          </a:p>
        </p:txBody>
      </p:sp>
    </p:spTree>
    <p:extLst>
      <p:ext uri="{BB962C8B-B14F-4D97-AF65-F5344CB8AC3E}">
        <p14:creationId xmlns:p14="http://schemas.microsoft.com/office/powerpoint/2010/main" val="2573818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a:t>Default and Recovery Implicit in the Term Structure of Sovereign CDS Spreads</a:t>
            </a:r>
            <a:br>
              <a:rPr lang="en-US" dirty="0"/>
            </a:br>
            <a:endParaRPr lang="en-US" dirty="0"/>
          </a:p>
        </p:txBody>
      </p:sp>
      <p:sp>
        <p:nvSpPr>
          <p:cNvPr id="3" name="Subtitle 2"/>
          <p:cNvSpPr>
            <a:spLocks noGrp="1"/>
          </p:cNvSpPr>
          <p:nvPr>
            <p:ph type="subTitle" idx="1"/>
          </p:nvPr>
        </p:nvSpPr>
        <p:spPr/>
        <p:txBody>
          <a:bodyPr/>
          <a:lstStyle/>
          <a:p>
            <a:r>
              <a:rPr lang="en-US" dirty="0"/>
              <a:t>Jun Pan and Kenneth J. Singleton </a:t>
            </a:r>
          </a:p>
        </p:txBody>
      </p:sp>
      <p:sp>
        <p:nvSpPr>
          <p:cNvPr id="4" name="TextBox 3"/>
          <p:cNvSpPr txBox="1"/>
          <p:nvPr/>
        </p:nvSpPr>
        <p:spPr>
          <a:xfrm>
            <a:off x="8550876" y="6054811"/>
            <a:ext cx="2693773" cy="369332"/>
          </a:xfrm>
          <a:prstGeom prst="rect">
            <a:avLst/>
          </a:prstGeom>
          <a:noFill/>
        </p:spPr>
        <p:txBody>
          <a:bodyPr wrap="square" rtlCol="0">
            <a:spAutoFit/>
          </a:bodyPr>
          <a:lstStyle/>
          <a:p>
            <a:r>
              <a:rPr lang="en-US" dirty="0"/>
              <a:t> - Hariharan </a:t>
            </a:r>
            <a:r>
              <a:rPr lang="en-US" dirty="0" err="1"/>
              <a:t>Pk</a:t>
            </a:r>
            <a:endParaRPr lang="en-US" dirty="0"/>
          </a:p>
        </p:txBody>
      </p:sp>
      <p:sp>
        <p:nvSpPr>
          <p:cNvPr id="5" name="Slide Number Placeholder 4"/>
          <p:cNvSpPr>
            <a:spLocks noGrp="1"/>
          </p:cNvSpPr>
          <p:nvPr>
            <p:ph type="sldNum" sz="quarter" idx="12"/>
          </p:nvPr>
        </p:nvSpPr>
        <p:spPr/>
        <p:txBody>
          <a:bodyPr/>
          <a:lstStyle/>
          <a:p>
            <a:fld id="{44937DC8-6348-4B9A-B8BA-A49AA61CBE87}" type="slidenum">
              <a:rPr lang="en-US" smtClean="0"/>
              <a:t>1</a:t>
            </a:fld>
            <a:endParaRPr lang="en-US"/>
          </a:p>
        </p:txBody>
      </p:sp>
    </p:spTree>
    <p:extLst>
      <p:ext uri="{BB962C8B-B14F-4D97-AF65-F5344CB8AC3E}">
        <p14:creationId xmlns:p14="http://schemas.microsoft.com/office/powerpoint/2010/main" val="310180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Sovereign CDS Contracts</a:t>
            </a:r>
          </a:p>
        </p:txBody>
      </p:sp>
      <p:pic>
        <p:nvPicPr>
          <p:cNvPr id="4" name="Content Placeholder 3"/>
          <p:cNvPicPr>
            <a:picLocks noGrp="1" noChangeAspect="1"/>
          </p:cNvPicPr>
          <p:nvPr>
            <p:ph idx="1"/>
          </p:nvPr>
        </p:nvPicPr>
        <p:blipFill>
          <a:blip r:embed="rId2"/>
          <a:stretch>
            <a:fillRect/>
          </a:stretch>
        </p:blipFill>
        <p:spPr>
          <a:xfrm>
            <a:off x="1003301" y="4441561"/>
            <a:ext cx="9385300" cy="1016855"/>
          </a:xfrm>
          <a:prstGeom prst="rect">
            <a:avLst/>
          </a:prstGeom>
        </p:spPr>
      </p:pic>
      <p:sp>
        <p:nvSpPr>
          <p:cNvPr id="5" name="TextBox 4"/>
          <p:cNvSpPr txBox="1"/>
          <p:nvPr/>
        </p:nvSpPr>
        <p:spPr>
          <a:xfrm>
            <a:off x="910168" y="1913466"/>
            <a:ext cx="9884832"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a:t>CDS</a:t>
            </a:r>
            <a:r>
              <a:rPr lang="en-US" sz="1000" dirty="0" err="1"/>
              <a:t>t</a:t>
            </a:r>
            <a:r>
              <a:rPr lang="en-US" dirty="0"/>
              <a:t>(M) = The spread on a CDS contract with maturity 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RQ = The(constant) fractional recovery of face value on the underlying bond in the event of default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LQ = (1−RQ)</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dirty="0"/>
              <a:t>λ</a:t>
            </a:r>
            <a:r>
              <a:rPr lang="en-US" dirty="0"/>
              <a:t>Q = The risk neutral intensity of default.</a:t>
            </a:r>
          </a:p>
          <a:p>
            <a:endParaRPr lang="en-US" dirty="0"/>
          </a:p>
        </p:txBody>
      </p:sp>
      <p:sp>
        <p:nvSpPr>
          <p:cNvPr id="3" name="Slide Number Placeholder 2"/>
          <p:cNvSpPr>
            <a:spLocks noGrp="1"/>
          </p:cNvSpPr>
          <p:nvPr>
            <p:ph type="sldNum" sz="quarter" idx="12"/>
          </p:nvPr>
        </p:nvSpPr>
        <p:spPr/>
        <p:txBody>
          <a:bodyPr/>
          <a:lstStyle/>
          <a:p>
            <a:fld id="{44937DC8-6348-4B9A-B8BA-A49AA61CBE87}" type="slidenum">
              <a:rPr lang="en-US" smtClean="0"/>
              <a:t>10</a:t>
            </a:fld>
            <a:endParaRPr lang="en-US"/>
          </a:p>
        </p:txBody>
      </p:sp>
    </p:spTree>
    <p:extLst>
      <p:ext uri="{BB962C8B-B14F-4D97-AF65-F5344CB8AC3E}">
        <p14:creationId xmlns:p14="http://schemas.microsoft.com/office/powerpoint/2010/main" val="397761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a:t>
            </a:r>
            <a:r>
              <a:rPr lang="el-GR" dirty="0"/>
              <a:t>λ</a:t>
            </a:r>
            <a:r>
              <a:rPr lang="en-US" sz="3000" dirty="0"/>
              <a:t>Q</a:t>
            </a:r>
            <a:r>
              <a:rPr lang="en-US" dirty="0"/>
              <a:t> and L</a:t>
            </a:r>
            <a:r>
              <a:rPr lang="en-US" sz="3000" dirty="0"/>
              <a:t>Q</a:t>
            </a:r>
            <a:endParaRPr lang="en-US" dirty="0"/>
          </a:p>
        </p:txBody>
      </p:sp>
      <p:pic>
        <p:nvPicPr>
          <p:cNvPr id="4" name="Content Placeholder 3"/>
          <p:cNvPicPr>
            <a:picLocks noGrp="1" noChangeAspect="1"/>
          </p:cNvPicPr>
          <p:nvPr>
            <p:ph idx="1"/>
          </p:nvPr>
        </p:nvPicPr>
        <p:blipFill>
          <a:blip r:embed="rId2"/>
          <a:stretch>
            <a:fillRect/>
          </a:stretch>
        </p:blipFill>
        <p:spPr>
          <a:xfrm>
            <a:off x="3125239" y="3830374"/>
            <a:ext cx="5748719" cy="555359"/>
          </a:xfrm>
          <a:prstGeom prst="rect">
            <a:avLst/>
          </a:prstGeom>
        </p:spPr>
      </p:pic>
      <p:pic>
        <p:nvPicPr>
          <p:cNvPr id="5" name="Picture 4"/>
          <p:cNvPicPr>
            <a:picLocks noChangeAspect="1"/>
          </p:cNvPicPr>
          <p:nvPr/>
        </p:nvPicPr>
        <p:blipFill>
          <a:blip r:embed="rId3"/>
          <a:stretch>
            <a:fillRect/>
          </a:stretch>
        </p:blipFill>
        <p:spPr>
          <a:xfrm>
            <a:off x="2504545" y="5219170"/>
            <a:ext cx="6990109" cy="842963"/>
          </a:xfrm>
          <a:prstGeom prst="rect">
            <a:avLst/>
          </a:prstGeom>
        </p:spPr>
      </p:pic>
      <p:sp>
        <p:nvSpPr>
          <p:cNvPr id="6" name="TextBox 5"/>
          <p:cNvSpPr txBox="1"/>
          <p:nvPr/>
        </p:nvSpPr>
        <p:spPr>
          <a:xfrm>
            <a:off x="646110" y="1816736"/>
            <a:ext cx="1101248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Four types of Credit events – </a:t>
            </a:r>
            <a:r>
              <a:rPr lang="en-US" dirty="0" err="1"/>
              <a:t>acc</a:t>
            </a:r>
            <a:r>
              <a:rPr lang="en-US" dirty="0"/>
              <a:t>, fail, rest, </a:t>
            </a:r>
            <a:r>
              <a:rPr lang="en-US" dirty="0" err="1"/>
              <a:t>repud</a:t>
            </a:r>
            <a:endParaRPr lang="en-US" dirty="0"/>
          </a:p>
          <a:p>
            <a:endParaRPr lang="en-US" dirty="0"/>
          </a:p>
          <a:p>
            <a:pPr marL="285750" indent="-285750">
              <a:buFont typeface="Arial" panose="020B0604020202020204" pitchFamily="34" charset="0"/>
              <a:buChar char="•"/>
            </a:pPr>
            <a:r>
              <a:rPr lang="en-US" dirty="0"/>
              <a:t>Each of these credit events has its own associated arrival intensity </a:t>
            </a:r>
            <a:r>
              <a:rPr lang="el-GR" dirty="0"/>
              <a:t>λ</a:t>
            </a:r>
            <a:r>
              <a:rPr lang="en-US" dirty="0"/>
              <a:t>Q and loss rate LQ </a:t>
            </a:r>
          </a:p>
          <a:p>
            <a:pPr marL="285750" indent="-285750">
              <a:buFont typeface="Arial" panose="020B0604020202020204" pitchFamily="34" charset="0"/>
              <a:buChar char="•"/>
            </a:pPr>
            <a:endParaRPr lang="en-US" dirty="0" err="1"/>
          </a:p>
          <a:p>
            <a:pPr marL="285750" indent="-285750">
              <a:buFont typeface="Arial" panose="020B0604020202020204" pitchFamily="34" charset="0"/>
              <a:buChar char="•"/>
            </a:pPr>
            <a:r>
              <a:rPr lang="en-US" dirty="0"/>
              <a:t>Upon the occurrence of a credit event of type </a:t>
            </a:r>
            <a:r>
              <a:rPr lang="en-US" dirty="0" err="1"/>
              <a:t>i</a:t>
            </a:r>
            <a:r>
              <a:rPr lang="en-US" dirty="0"/>
              <a:t>, the relevant loss rate is LQ and, given that a credit event has occurred, this loss rate is experienced with probability </a:t>
            </a:r>
            <a:r>
              <a:rPr lang="en-US" dirty="0" err="1"/>
              <a:t>λ</a:t>
            </a:r>
            <a:r>
              <a:rPr lang="en-US" sz="1200" dirty="0" err="1"/>
              <a:t>Qit</a:t>
            </a:r>
            <a:r>
              <a:rPr lang="en-US" dirty="0"/>
              <a:t>/</a:t>
            </a:r>
            <a:r>
              <a:rPr lang="en-US" dirty="0" err="1"/>
              <a:t>λ</a:t>
            </a:r>
            <a:r>
              <a:rPr lang="en-US" sz="1200" dirty="0" err="1"/>
              <a:t>Qt</a:t>
            </a:r>
            <a:endParaRPr lang="en-US" dirty="0"/>
          </a:p>
        </p:txBody>
      </p:sp>
      <p:sp>
        <p:nvSpPr>
          <p:cNvPr id="3" name="Slide Number Placeholder 2"/>
          <p:cNvSpPr>
            <a:spLocks noGrp="1"/>
          </p:cNvSpPr>
          <p:nvPr>
            <p:ph type="sldNum" sz="quarter" idx="12"/>
          </p:nvPr>
        </p:nvSpPr>
        <p:spPr/>
        <p:txBody>
          <a:bodyPr/>
          <a:lstStyle/>
          <a:p>
            <a:fld id="{44937DC8-6348-4B9A-B8BA-A49AA61CBE87}" type="slidenum">
              <a:rPr lang="en-US" smtClean="0"/>
              <a:t>11</a:t>
            </a:fld>
            <a:endParaRPr lang="en-US"/>
          </a:p>
        </p:txBody>
      </p:sp>
    </p:spTree>
    <p:extLst>
      <p:ext uri="{BB962C8B-B14F-4D97-AF65-F5344CB8AC3E}">
        <p14:creationId xmlns:p14="http://schemas.microsoft.com/office/powerpoint/2010/main" val="426732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L</a:t>
            </a:r>
            <a:r>
              <a:rPr lang="en-US" sz="3000" dirty="0"/>
              <a:t>Q</a:t>
            </a:r>
            <a:endParaRPr lang="en-US" dirty="0"/>
          </a:p>
        </p:txBody>
      </p:sp>
      <p:sp>
        <p:nvSpPr>
          <p:cNvPr id="3" name="Content Placeholder 2"/>
          <p:cNvSpPr>
            <a:spLocks noGrp="1"/>
          </p:cNvSpPr>
          <p:nvPr>
            <p:ph idx="1"/>
          </p:nvPr>
        </p:nvSpPr>
        <p:spPr>
          <a:xfrm>
            <a:off x="646111" y="1853248"/>
            <a:ext cx="10608629" cy="4395151"/>
          </a:xfrm>
        </p:spPr>
        <p:txBody>
          <a:bodyPr/>
          <a:lstStyle/>
          <a:p>
            <a:endParaRPr lang="en-US" dirty="0"/>
          </a:p>
          <a:p>
            <a:pPr marL="0" indent="0">
              <a:buNone/>
            </a:pPr>
            <a:r>
              <a:rPr lang="en-US" dirty="0"/>
              <a:t>1) 	Recoveries estimated by agencies - For example, Moody’s (2003) estimates of 	the recoveries on several recent sovereign defaults are: </a:t>
            </a:r>
          </a:p>
          <a:p>
            <a:pPr marL="0" indent="0">
              <a:buNone/>
            </a:pPr>
            <a:r>
              <a:rPr lang="en-US" dirty="0"/>
              <a:t>	</a:t>
            </a:r>
          </a:p>
          <a:p>
            <a:pPr marL="0" indent="0">
              <a:buNone/>
            </a:pPr>
            <a:r>
              <a:rPr lang="en-US" dirty="0"/>
              <a:t>	Argentina 28%; Ecuador 45%; Moldova 65%; Pakistan 48%; and Ukraine 69%. 	However setting the L</a:t>
            </a:r>
            <a:r>
              <a:rPr lang="en-US" sz="1400" dirty="0"/>
              <a:t>Q</a:t>
            </a:r>
            <a:r>
              <a:rPr lang="en-US" dirty="0"/>
              <a:t> based on historical experience requires the 	assumption that that there is no risk premium on recovery, LQ = LP</a:t>
            </a:r>
          </a:p>
          <a:p>
            <a:pPr marL="0" indent="0">
              <a:buNone/>
            </a:pPr>
            <a:endParaRPr lang="en-US" dirty="0"/>
          </a:p>
          <a:p>
            <a:pPr marL="0" indent="0">
              <a:buNone/>
            </a:pPr>
            <a:endParaRPr lang="en-US" dirty="0"/>
          </a:p>
          <a:p>
            <a:pPr marL="0" indent="0">
              <a:buNone/>
            </a:pPr>
            <a:r>
              <a:rPr lang="en-US" dirty="0"/>
              <a:t>2) 	Set L</a:t>
            </a:r>
            <a:r>
              <a:rPr lang="en-US" sz="1400" dirty="0"/>
              <a:t>Q </a:t>
            </a:r>
            <a:r>
              <a:rPr lang="en-US" dirty="0"/>
              <a:t>= 0.75 and bootstrap </a:t>
            </a:r>
            <a:r>
              <a:rPr lang="el-GR" dirty="0"/>
              <a:t>λ</a:t>
            </a:r>
            <a:r>
              <a:rPr lang="en-US" sz="1400" dirty="0"/>
              <a:t>Q </a:t>
            </a:r>
            <a:r>
              <a:rPr lang="en-US" dirty="0"/>
              <a:t>or use a one factor parametric model for the </a:t>
            </a:r>
            <a:r>
              <a:rPr lang="el-GR" dirty="0"/>
              <a:t>λ</a:t>
            </a:r>
            <a:r>
              <a:rPr lang="en-US" sz="1400" dirty="0"/>
              <a:t>Q 	</a:t>
            </a:r>
            <a:r>
              <a:rPr lang="en-US" dirty="0"/>
              <a:t>process to match the day’s cross section of spread</a:t>
            </a:r>
          </a:p>
        </p:txBody>
      </p:sp>
      <p:sp>
        <p:nvSpPr>
          <p:cNvPr id="4" name="Slide Number Placeholder 3"/>
          <p:cNvSpPr>
            <a:spLocks noGrp="1"/>
          </p:cNvSpPr>
          <p:nvPr>
            <p:ph type="sldNum" sz="quarter" idx="12"/>
          </p:nvPr>
        </p:nvSpPr>
        <p:spPr/>
        <p:txBody>
          <a:bodyPr/>
          <a:lstStyle/>
          <a:p>
            <a:fld id="{44937DC8-6348-4B9A-B8BA-A49AA61CBE87}" type="slidenum">
              <a:rPr lang="en-US" smtClean="0"/>
              <a:t>12</a:t>
            </a:fld>
            <a:endParaRPr lang="en-US"/>
          </a:p>
        </p:txBody>
      </p:sp>
    </p:spTree>
    <p:extLst>
      <p:ext uri="{BB962C8B-B14F-4D97-AF65-F5344CB8AC3E}">
        <p14:creationId xmlns:p14="http://schemas.microsoft.com/office/powerpoint/2010/main" val="270233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The Question…</a:t>
            </a:r>
          </a:p>
        </p:txBody>
      </p:sp>
      <p:sp>
        <p:nvSpPr>
          <p:cNvPr id="3" name="Content Placeholder 2"/>
          <p:cNvSpPr>
            <a:spLocks noGrp="1"/>
          </p:cNvSpPr>
          <p:nvPr>
            <p:ph idx="1"/>
          </p:nvPr>
        </p:nvSpPr>
        <p:spPr/>
        <p:txBody>
          <a:bodyPr>
            <a:normAutofit/>
          </a:bodyPr>
          <a:lstStyle/>
          <a:p>
            <a:endParaRPr lang="en-US" sz="3000" dirty="0"/>
          </a:p>
          <a:p>
            <a:r>
              <a:rPr lang="en-US" sz="3000" dirty="0"/>
              <a:t>Can </a:t>
            </a:r>
            <a:r>
              <a:rPr lang="el-GR" sz="3200" dirty="0"/>
              <a:t>λ</a:t>
            </a:r>
            <a:r>
              <a:rPr lang="en-US" dirty="0"/>
              <a:t>Q</a:t>
            </a:r>
            <a:r>
              <a:rPr lang="en-US" sz="3000" dirty="0"/>
              <a:t> and </a:t>
            </a:r>
            <a:r>
              <a:rPr lang="en-US" sz="3200" dirty="0"/>
              <a:t>L</a:t>
            </a:r>
            <a:r>
              <a:rPr lang="en-US" dirty="0"/>
              <a:t>Q</a:t>
            </a:r>
            <a:r>
              <a:rPr lang="en-US" sz="3000" dirty="0"/>
              <a:t> be separately identified from a time series of market provided spreads on newly issued CDS Contracts ?</a:t>
            </a:r>
          </a:p>
        </p:txBody>
      </p:sp>
      <p:sp>
        <p:nvSpPr>
          <p:cNvPr id="4" name="Slide Number Placeholder 3"/>
          <p:cNvSpPr>
            <a:spLocks noGrp="1"/>
          </p:cNvSpPr>
          <p:nvPr>
            <p:ph type="sldNum" sz="quarter" idx="12"/>
          </p:nvPr>
        </p:nvSpPr>
        <p:spPr/>
        <p:txBody>
          <a:bodyPr/>
          <a:lstStyle/>
          <a:p>
            <a:fld id="{44937DC8-6348-4B9A-B8BA-A49AA61CBE87}" type="slidenum">
              <a:rPr lang="en-US" smtClean="0"/>
              <a:t>13</a:t>
            </a:fld>
            <a:endParaRPr lang="en-US"/>
          </a:p>
        </p:txBody>
      </p:sp>
    </p:spTree>
    <p:extLst>
      <p:ext uri="{BB962C8B-B14F-4D97-AF65-F5344CB8AC3E}">
        <p14:creationId xmlns:p14="http://schemas.microsoft.com/office/powerpoint/2010/main" val="303374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Separately Identifying </a:t>
            </a:r>
            <a:r>
              <a:rPr lang="el-GR" dirty="0"/>
              <a:t>λ</a:t>
            </a:r>
            <a:r>
              <a:rPr lang="en-US" sz="3000" dirty="0"/>
              <a:t>Q</a:t>
            </a:r>
            <a:r>
              <a:rPr lang="en-US" dirty="0"/>
              <a:t> and L</a:t>
            </a:r>
            <a:r>
              <a:rPr lang="en-US" sz="3000" dirty="0"/>
              <a:t>Q – RMV Framework</a:t>
            </a:r>
          </a:p>
        </p:txBody>
      </p:sp>
      <p:sp>
        <p:nvSpPr>
          <p:cNvPr id="3" name="Content Placeholder 2"/>
          <p:cNvSpPr>
            <a:spLocks noGrp="1"/>
          </p:cNvSpPr>
          <p:nvPr>
            <p:ph idx="1"/>
          </p:nvPr>
        </p:nvSpPr>
        <p:spPr>
          <a:xfrm>
            <a:off x="646110" y="1853248"/>
            <a:ext cx="10501949" cy="4524692"/>
          </a:xfrm>
        </p:spPr>
        <p:txBody>
          <a:bodyPr/>
          <a:lstStyle/>
          <a:p>
            <a:r>
              <a:rPr lang="en-US" dirty="0"/>
              <a:t>A common impression among practitioners is that ﬁxing LQ at a speciﬁc value is necessary to achieve econometric identiﬁcation. This is certainly true in an economic environment in which contracts are priced under the fractional recovery of market value convention (RMV)</a:t>
            </a:r>
          </a:p>
          <a:p>
            <a:endParaRPr lang="en-US" dirty="0"/>
          </a:p>
          <a:p>
            <a:r>
              <a:rPr lang="en-US" dirty="0"/>
              <a:t>In such a pricing framework, the product </a:t>
            </a:r>
            <a:r>
              <a:rPr lang="el-GR" dirty="0"/>
              <a:t>λ</a:t>
            </a:r>
            <a:r>
              <a:rPr lang="en-US" sz="1400" dirty="0"/>
              <a:t>Q</a:t>
            </a:r>
            <a:r>
              <a:rPr lang="en-US" dirty="0"/>
              <a:t> × L</a:t>
            </a:r>
            <a:r>
              <a:rPr lang="en-US" sz="1400" dirty="0"/>
              <a:t>Q</a:t>
            </a:r>
            <a:r>
              <a:rPr lang="en-US" dirty="0"/>
              <a:t> determines prices in the sense that the time-t spread on a defaultable bond takes the form </a:t>
            </a:r>
          </a:p>
          <a:p>
            <a:endParaRPr lang="en-US" dirty="0"/>
          </a:p>
          <a:p>
            <a:r>
              <a:rPr lang="en-US" dirty="0"/>
              <a:t>CDS</a:t>
            </a:r>
            <a:r>
              <a:rPr lang="en-US" sz="1000" dirty="0"/>
              <a:t>RMV</a:t>
            </a:r>
            <a:r>
              <a:rPr lang="en-US" dirty="0"/>
              <a:t>  = g(</a:t>
            </a:r>
            <a:r>
              <a:rPr lang="el-GR" dirty="0"/>
              <a:t>λ</a:t>
            </a:r>
            <a:r>
              <a:rPr lang="en-US" sz="1400" dirty="0"/>
              <a:t>Q</a:t>
            </a:r>
            <a:r>
              <a:rPr lang="en-US" dirty="0"/>
              <a:t> * L</a:t>
            </a:r>
            <a:r>
              <a:rPr lang="en-US" sz="1400" dirty="0"/>
              <a:t>Q</a:t>
            </a:r>
            <a:r>
              <a:rPr lang="en-US" dirty="0"/>
              <a:t>)</a:t>
            </a:r>
          </a:p>
          <a:p>
            <a:endParaRPr lang="en-US" dirty="0"/>
          </a:p>
          <a:p>
            <a:r>
              <a:rPr lang="en-US" dirty="0"/>
              <a:t>for some function g. That </a:t>
            </a:r>
            <a:r>
              <a:rPr lang="el-GR" dirty="0"/>
              <a:t>λ</a:t>
            </a:r>
            <a:r>
              <a:rPr lang="en-US" sz="1400" dirty="0"/>
              <a:t>Q</a:t>
            </a:r>
            <a:r>
              <a:rPr lang="en-US" dirty="0"/>
              <a:t> and L</a:t>
            </a:r>
            <a:r>
              <a:rPr lang="en-US" sz="1400" dirty="0"/>
              <a:t>Q</a:t>
            </a:r>
            <a:r>
              <a:rPr lang="en-US" dirty="0"/>
              <a:t> enter symmetrically implies that they cannot be separately identiﬁed using defaultable bond data alone</a:t>
            </a:r>
          </a:p>
        </p:txBody>
      </p:sp>
      <p:sp>
        <p:nvSpPr>
          <p:cNvPr id="4" name="Slide Number Placeholder 3"/>
          <p:cNvSpPr>
            <a:spLocks noGrp="1"/>
          </p:cNvSpPr>
          <p:nvPr>
            <p:ph type="sldNum" sz="quarter" idx="12"/>
          </p:nvPr>
        </p:nvSpPr>
        <p:spPr/>
        <p:txBody>
          <a:bodyPr/>
          <a:lstStyle/>
          <a:p>
            <a:fld id="{44937DC8-6348-4B9A-B8BA-A49AA61CBE87}" type="slidenum">
              <a:rPr lang="en-US" smtClean="0"/>
              <a:t>14</a:t>
            </a:fld>
            <a:endParaRPr lang="en-US"/>
          </a:p>
        </p:txBody>
      </p:sp>
    </p:spTree>
    <p:extLst>
      <p:ext uri="{BB962C8B-B14F-4D97-AF65-F5344CB8AC3E}">
        <p14:creationId xmlns:p14="http://schemas.microsoft.com/office/powerpoint/2010/main" val="343399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Separately Identifying </a:t>
            </a:r>
            <a:r>
              <a:rPr lang="el-GR" dirty="0"/>
              <a:t>λ</a:t>
            </a:r>
            <a:r>
              <a:rPr lang="en-US" sz="3000" dirty="0"/>
              <a:t>Q</a:t>
            </a:r>
            <a:r>
              <a:rPr lang="en-US" dirty="0"/>
              <a:t> and L</a:t>
            </a:r>
            <a:r>
              <a:rPr lang="en-US" sz="3000" dirty="0"/>
              <a:t>Q – RFV Framework</a:t>
            </a:r>
            <a:endParaRPr lang="en-US" dirty="0"/>
          </a:p>
        </p:txBody>
      </p:sp>
      <p:sp>
        <p:nvSpPr>
          <p:cNvPr id="3" name="Content Placeholder 2"/>
          <p:cNvSpPr>
            <a:spLocks noGrp="1"/>
          </p:cNvSpPr>
          <p:nvPr>
            <p:ph idx="1"/>
          </p:nvPr>
        </p:nvSpPr>
        <p:spPr>
          <a:xfrm>
            <a:off x="729932" y="2013268"/>
            <a:ext cx="9839008" cy="4195481"/>
          </a:xfrm>
        </p:spPr>
        <p:txBody>
          <a:bodyPr/>
          <a:lstStyle/>
          <a:p>
            <a:r>
              <a:rPr lang="en-US" dirty="0"/>
              <a:t>In the pricing framework of fractional recovery of face value (RFV), which is the most natural pricing convention for CDS contracts, </a:t>
            </a:r>
            <a:r>
              <a:rPr lang="el-GR" dirty="0"/>
              <a:t>λ</a:t>
            </a:r>
            <a:r>
              <a:rPr lang="en-US" sz="1400" dirty="0"/>
              <a:t>Q</a:t>
            </a:r>
            <a:r>
              <a:rPr lang="en-US" dirty="0"/>
              <a:t> and L</a:t>
            </a:r>
            <a:r>
              <a:rPr lang="en-US" sz="1400" dirty="0"/>
              <a:t>Q</a:t>
            </a:r>
            <a:r>
              <a:rPr lang="en-US" dirty="0"/>
              <a:t> play distinct roles. </a:t>
            </a:r>
          </a:p>
          <a:p>
            <a:endParaRPr lang="en-US" dirty="0"/>
          </a:p>
          <a:p>
            <a:r>
              <a:rPr lang="en-US" dirty="0"/>
              <a:t>Speciﬁcally, the CDS pricing relation takes the form –</a:t>
            </a:r>
          </a:p>
          <a:p>
            <a:endParaRPr lang="en-US" dirty="0"/>
          </a:p>
          <a:p>
            <a:r>
              <a:rPr lang="en-US" dirty="0" err="1"/>
              <a:t>CDS</a:t>
            </a:r>
            <a:r>
              <a:rPr lang="en-US" sz="1200" dirty="0" err="1"/>
              <a:t>t</a:t>
            </a:r>
            <a:r>
              <a:rPr lang="en-US" dirty="0"/>
              <a:t> = L</a:t>
            </a:r>
            <a:r>
              <a:rPr lang="en-US" sz="1400" dirty="0"/>
              <a:t>Q</a:t>
            </a:r>
            <a:r>
              <a:rPr lang="en-US" dirty="0"/>
              <a:t> * f(</a:t>
            </a:r>
            <a:r>
              <a:rPr lang="el-GR" dirty="0"/>
              <a:t>λ</a:t>
            </a:r>
            <a:r>
              <a:rPr lang="en-US" sz="1400" dirty="0"/>
              <a:t>Q</a:t>
            </a:r>
            <a:r>
              <a:rPr lang="en-US" dirty="0"/>
              <a:t>)</a:t>
            </a:r>
          </a:p>
          <a:p>
            <a:endParaRPr lang="en-US" dirty="0"/>
          </a:p>
          <a:p>
            <a:r>
              <a:rPr lang="en-US" dirty="0"/>
              <a:t>Here we can see that the joint identiﬁcation problem in the RMV framework is no longer present for CDS prices</a:t>
            </a:r>
          </a:p>
        </p:txBody>
      </p:sp>
      <p:sp>
        <p:nvSpPr>
          <p:cNvPr id="4" name="Slide Number Placeholder 3"/>
          <p:cNvSpPr>
            <a:spLocks noGrp="1"/>
          </p:cNvSpPr>
          <p:nvPr>
            <p:ph type="sldNum" sz="quarter" idx="12"/>
          </p:nvPr>
        </p:nvSpPr>
        <p:spPr/>
        <p:txBody>
          <a:bodyPr/>
          <a:lstStyle/>
          <a:p>
            <a:fld id="{44937DC8-6348-4B9A-B8BA-A49AA61CBE87}" type="slidenum">
              <a:rPr lang="en-US" smtClean="0"/>
              <a:t>15</a:t>
            </a:fld>
            <a:endParaRPr lang="en-US"/>
          </a:p>
        </p:txBody>
      </p:sp>
    </p:spTree>
    <p:extLst>
      <p:ext uri="{BB962C8B-B14F-4D97-AF65-F5344CB8AC3E}">
        <p14:creationId xmlns:p14="http://schemas.microsoft.com/office/powerpoint/2010/main" val="65381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Likelihood Estimates</a:t>
            </a:r>
          </a:p>
        </p:txBody>
      </p:sp>
      <p:pic>
        <p:nvPicPr>
          <p:cNvPr id="4" name="Content Placeholder 3"/>
          <p:cNvPicPr>
            <a:picLocks noGrp="1" noChangeAspect="1"/>
          </p:cNvPicPr>
          <p:nvPr>
            <p:ph idx="1"/>
          </p:nvPr>
        </p:nvPicPr>
        <p:blipFill>
          <a:blip r:embed="rId2"/>
          <a:stretch>
            <a:fillRect/>
          </a:stretch>
        </p:blipFill>
        <p:spPr>
          <a:xfrm>
            <a:off x="859580" y="1365807"/>
            <a:ext cx="5986063" cy="4962935"/>
          </a:xfrm>
          <a:prstGeom prst="rect">
            <a:avLst/>
          </a:prstGeom>
        </p:spPr>
      </p:pic>
      <p:sp>
        <p:nvSpPr>
          <p:cNvPr id="5" name="TextBox 4"/>
          <p:cNvSpPr txBox="1"/>
          <p:nvPr/>
        </p:nvSpPr>
        <p:spPr>
          <a:xfrm>
            <a:off x="7428166" y="2970111"/>
            <a:ext cx="3173931" cy="1527748"/>
          </a:xfrm>
          <a:prstGeom prst="rect">
            <a:avLst/>
          </a:prstGeom>
          <a:noFill/>
        </p:spPr>
        <p:txBody>
          <a:bodyPr wrap="square" rtlCol="0">
            <a:spAutoFit/>
          </a:bodyPr>
          <a:lstStyle/>
          <a:p>
            <a:pPr algn="just"/>
            <a:r>
              <a:rPr lang="en-US" dirty="0"/>
              <a:t>For unconstrained case, L</a:t>
            </a:r>
            <a:r>
              <a:rPr lang="en-US" sz="1000" dirty="0"/>
              <a:t>Q</a:t>
            </a:r>
            <a:r>
              <a:rPr lang="en-US" dirty="0"/>
              <a:t> is very low for Mexico and Turkey, but L</a:t>
            </a:r>
            <a:r>
              <a:rPr lang="en-US" sz="1000" dirty="0"/>
              <a:t>Q</a:t>
            </a:r>
            <a:r>
              <a:rPr lang="en-US" dirty="0"/>
              <a:t> of Korea is close to market convention</a:t>
            </a:r>
          </a:p>
        </p:txBody>
      </p:sp>
      <p:sp>
        <p:nvSpPr>
          <p:cNvPr id="3" name="Slide Number Placeholder 2"/>
          <p:cNvSpPr>
            <a:spLocks noGrp="1"/>
          </p:cNvSpPr>
          <p:nvPr>
            <p:ph type="sldNum" sz="quarter" idx="12"/>
          </p:nvPr>
        </p:nvSpPr>
        <p:spPr/>
        <p:txBody>
          <a:bodyPr/>
          <a:lstStyle/>
          <a:p>
            <a:fld id="{44937DC8-6348-4B9A-B8BA-A49AA61CBE87}" type="slidenum">
              <a:rPr lang="en-US" smtClean="0"/>
              <a:t>16</a:t>
            </a:fld>
            <a:endParaRPr lang="en-US"/>
          </a:p>
        </p:txBody>
      </p:sp>
    </p:spTree>
    <p:extLst>
      <p:ext uri="{BB962C8B-B14F-4D97-AF65-F5344CB8AC3E}">
        <p14:creationId xmlns:p14="http://schemas.microsoft.com/office/powerpoint/2010/main" val="296224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1" y="589878"/>
            <a:ext cx="10431780" cy="1400530"/>
          </a:xfrm>
        </p:spPr>
        <p:txBody>
          <a:bodyPr/>
          <a:lstStyle/>
          <a:p>
            <a:r>
              <a:rPr lang="en-US" dirty="0"/>
              <a:t>Distribution of Mexico &amp; Turkey CDS Spreads – Monte Carlo Analysis</a:t>
            </a:r>
          </a:p>
        </p:txBody>
      </p:sp>
      <p:pic>
        <p:nvPicPr>
          <p:cNvPr id="4" name="Picture 3"/>
          <p:cNvPicPr>
            <a:picLocks noChangeAspect="1"/>
          </p:cNvPicPr>
          <p:nvPr/>
        </p:nvPicPr>
        <p:blipFill>
          <a:blip r:embed="rId2"/>
          <a:stretch>
            <a:fillRect/>
          </a:stretch>
        </p:blipFill>
        <p:spPr>
          <a:xfrm>
            <a:off x="599122" y="2155245"/>
            <a:ext cx="7683818" cy="4501777"/>
          </a:xfrm>
          <a:prstGeom prst="rect">
            <a:avLst/>
          </a:prstGeom>
        </p:spPr>
      </p:pic>
      <p:sp>
        <p:nvSpPr>
          <p:cNvPr id="5" name="TextBox 4"/>
          <p:cNvSpPr txBox="1"/>
          <p:nvPr/>
        </p:nvSpPr>
        <p:spPr>
          <a:xfrm>
            <a:off x="8686800" y="2880360"/>
            <a:ext cx="2872740" cy="1754326"/>
          </a:xfrm>
          <a:prstGeom prst="rect">
            <a:avLst/>
          </a:prstGeom>
          <a:noFill/>
        </p:spPr>
        <p:txBody>
          <a:bodyPr wrap="square" rtlCol="0">
            <a:spAutoFit/>
          </a:bodyPr>
          <a:lstStyle/>
          <a:p>
            <a:pPr algn="just"/>
            <a:r>
              <a:rPr lang="en-US" dirty="0"/>
              <a:t>Features of the implied distributions of CDS spreads for Mexico and Turkey are similar across the cases of LQ equal to 0.75 or 0.25. </a:t>
            </a:r>
          </a:p>
        </p:txBody>
      </p:sp>
      <p:sp>
        <p:nvSpPr>
          <p:cNvPr id="3" name="Slide Number Placeholder 2"/>
          <p:cNvSpPr>
            <a:spLocks noGrp="1"/>
          </p:cNvSpPr>
          <p:nvPr>
            <p:ph type="sldNum" sz="quarter" idx="12"/>
          </p:nvPr>
        </p:nvSpPr>
        <p:spPr/>
        <p:txBody>
          <a:bodyPr/>
          <a:lstStyle/>
          <a:p>
            <a:fld id="{44937DC8-6348-4B9A-B8BA-A49AA61CBE87}" type="slidenum">
              <a:rPr lang="en-US" smtClean="0"/>
              <a:t>17</a:t>
            </a:fld>
            <a:endParaRPr lang="en-US"/>
          </a:p>
        </p:txBody>
      </p:sp>
    </p:spTree>
    <p:extLst>
      <p:ext uri="{BB962C8B-B14F-4D97-AF65-F5344CB8AC3E}">
        <p14:creationId xmlns:p14="http://schemas.microsoft.com/office/powerpoint/2010/main" val="99634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 Pricing Error</a:t>
            </a:r>
            <a:endParaRPr lang="en-US" dirty="0"/>
          </a:p>
        </p:txBody>
      </p:sp>
      <p:pic>
        <p:nvPicPr>
          <p:cNvPr id="4" name="Content Placeholder 3"/>
          <p:cNvPicPr>
            <a:picLocks noGrp="1" noChangeAspect="1"/>
          </p:cNvPicPr>
          <p:nvPr>
            <p:ph idx="1"/>
          </p:nvPr>
        </p:nvPicPr>
        <p:blipFill>
          <a:blip r:embed="rId2"/>
          <a:stretch>
            <a:fillRect/>
          </a:stretch>
        </p:blipFill>
        <p:spPr>
          <a:xfrm>
            <a:off x="378315" y="1948061"/>
            <a:ext cx="3724763" cy="3874397"/>
          </a:xfrm>
          <a:prstGeom prst="rect">
            <a:avLst/>
          </a:prstGeom>
        </p:spPr>
      </p:pic>
      <p:pic>
        <p:nvPicPr>
          <p:cNvPr id="5" name="Picture 4"/>
          <p:cNvPicPr>
            <a:picLocks noChangeAspect="1"/>
          </p:cNvPicPr>
          <p:nvPr/>
        </p:nvPicPr>
        <p:blipFill>
          <a:blip r:embed="rId3"/>
          <a:stretch>
            <a:fillRect/>
          </a:stretch>
        </p:blipFill>
        <p:spPr>
          <a:xfrm>
            <a:off x="3958077" y="1948050"/>
            <a:ext cx="3856304" cy="3874396"/>
          </a:xfrm>
          <a:prstGeom prst="rect">
            <a:avLst/>
          </a:prstGeom>
        </p:spPr>
      </p:pic>
      <p:pic>
        <p:nvPicPr>
          <p:cNvPr id="6" name="Picture 5"/>
          <p:cNvPicPr>
            <a:picLocks noChangeAspect="1"/>
          </p:cNvPicPr>
          <p:nvPr/>
        </p:nvPicPr>
        <p:blipFill>
          <a:blip r:embed="rId4"/>
          <a:stretch>
            <a:fillRect/>
          </a:stretch>
        </p:blipFill>
        <p:spPr>
          <a:xfrm>
            <a:off x="7814380" y="1948062"/>
            <a:ext cx="4305300" cy="3874396"/>
          </a:xfrm>
          <a:prstGeom prst="rect">
            <a:avLst/>
          </a:prstGeom>
        </p:spPr>
      </p:pic>
      <p:sp>
        <p:nvSpPr>
          <p:cNvPr id="3" name="Slide Number Placeholder 2"/>
          <p:cNvSpPr>
            <a:spLocks noGrp="1"/>
          </p:cNvSpPr>
          <p:nvPr>
            <p:ph type="sldNum" sz="quarter" idx="12"/>
          </p:nvPr>
        </p:nvSpPr>
        <p:spPr/>
        <p:txBody>
          <a:bodyPr/>
          <a:lstStyle/>
          <a:p>
            <a:fld id="{44937DC8-6348-4B9A-B8BA-A49AA61CBE87}" type="slidenum">
              <a:rPr lang="en-US" smtClean="0"/>
              <a:t>18</a:t>
            </a:fld>
            <a:endParaRPr lang="en-US"/>
          </a:p>
        </p:txBody>
      </p:sp>
    </p:spTree>
    <p:extLst>
      <p:ext uri="{BB962C8B-B14F-4D97-AF65-F5344CB8AC3E}">
        <p14:creationId xmlns:p14="http://schemas.microsoft.com/office/powerpoint/2010/main" val="111019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Error</a:t>
            </a:r>
          </a:p>
        </p:txBody>
      </p:sp>
      <p:sp>
        <p:nvSpPr>
          <p:cNvPr id="3" name="Content Placeholder 2"/>
          <p:cNvSpPr>
            <a:spLocks noGrp="1"/>
          </p:cNvSpPr>
          <p:nvPr>
            <p:ph idx="1"/>
          </p:nvPr>
        </p:nvSpPr>
        <p:spPr>
          <a:xfrm>
            <a:off x="646111" y="1633818"/>
            <a:ext cx="10593389" cy="4850802"/>
          </a:xfrm>
        </p:spPr>
        <p:txBody>
          <a:bodyPr/>
          <a:lstStyle/>
          <a:p>
            <a:r>
              <a:rPr lang="en-US" dirty="0"/>
              <a:t>The one-factor model misprices the one-year contract most severely. </a:t>
            </a:r>
          </a:p>
          <a:p>
            <a:endParaRPr lang="en-US" dirty="0"/>
          </a:p>
          <a:p>
            <a:r>
              <a:rPr lang="en-US" dirty="0"/>
              <a:t>These observations suggest that there are components of the short ends of the CDS curves that are not well captured by our one-factor models.</a:t>
            </a:r>
          </a:p>
          <a:p>
            <a:endParaRPr lang="en-US" dirty="0"/>
          </a:p>
          <a:p>
            <a:r>
              <a:rPr lang="en-US" dirty="0"/>
              <a:t>One-year pricing error on the second PC of the CDS spreads, gives R2′s of 67.6% for Mexico, 45.9% for Turkey, and 65.1% for Korea. </a:t>
            </a:r>
          </a:p>
          <a:p>
            <a:endParaRPr lang="en-US" dirty="0"/>
          </a:p>
          <a:p>
            <a:r>
              <a:rPr lang="en-US" dirty="0"/>
              <a:t>The corresponding R2 for the pricing errors on longer maturity contracts decline substantially with maturity in the cases of Mexico and Turkey, suggesting that what PC2 is picking up is primarily a short-maturity phenomenon in these markets. </a:t>
            </a:r>
          </a:p>
        </p:txBody>
      </p:sp>
      <p:sp>
        <p:nvSpPr>
          <p:cNvPr id="4" name="Slide Number Placeholder 3"/>
          <p:cNvSpPr>
            <a:spLocks noGrp="1"/>
          </p:cNvSpPr>
          <p:nvPr>
            <p:ph type="sldNum" sz="quarter" idx="12"/>
          </p:nvPr>
        </p:nvSpPr>
        <p:spPr/>
        <p:txBody>
          <a:bodyPr/>
          <a:lstStyle/>
          <a:p>
            <a:fld id="{44937DC8-6348-4B9A-B8BA-A49AA61CBE87}" type="slidenum">
              <a:rPr lang="en-US" smtClean="0"/>
              <a:t>19</a:t>
            </a:fld>
            <a:endParaRPr lang="en-US"/>
          </a:p>
        </p:txBody>
      </p:sp>
    </p:spTree>
    <p:extLst>
      <p:ext uri="{BB962C8B-B14F-4D97-AF65-F5344CB8AC3E}">
        <p14:creationId xmlns:p14="http://schemas.microsoft.com/office/powerpoint/2010/main" val="291825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normAutofit fontScale="85000" lnSpcReduction="20000"/>
          </a:bodyPr>
          <a:lstStyle/>
          <a:p>
            <a:pPr marL="457200" indent="-457200">
              <a:buFont typeface="+mj-lt"/>
              <a:buAutoNum type="arabicPeriod"/>
            </a:pPr>
            <a:r>
              <a:rPr lang="en-US" dirty="0"/>
              <a:t>Introduction</a:t>
            </a:r>
          </a:p>
          <a:p>
            <a:pPr marL="457200" indent="-457200">
              <a:buFont typeface="+mj-lt"/>
              <a:buAutoNum type="arabicPeriod"/>
            </a:pPr>
            <a:r>
              <a:rPr lang="en-US" dirty="0"/>
              <a:t>Structure of Sovereign CDS Contracts</a:t>
            </a:r>
          </a:p>
          <a:p>
            <a:pPr marL="457200" indent="-457200">
              <a:buFont typeface="+mj-lt"/>
              <a:buAutoNum type="arabicPeriod"/>
            </a:pPr>
            <a:r>
              <a:rPr lang="en-US" dirty="0"/>
              <a:t>Sample Data</a:t>
            </a:r>
          </a:p>
          <a:p>
            <a:pPr marL="457200" indent="-457200">
              <a:buFont typeface="+mj-lt"/>
              <a:buAutoNum type="arabicPeriod"/>
            </a:pPr>
            <a:r>
              <a:rPr lang="en-US" dirty="0"/>
              <a:t>Pricing CDS Contracts</a:t>
            </a:r>
          </a:p>
          <a:p>
            <a:pPr marL="457200" indent="-457200">
              <a:buFont typeface="+mj-lt"/>
              <a:buAutoNum type="arabicPeriod"/>
            </a:pPr>
            <a:r>
              <a:rPr lang="en-US" dirty="0"/>
              <a:t>Interpreting &amp; Separately Identifying </a:t>
            </a:r>
            <a:r>
              <a:rPr lang="el-GR" dirty="0"/>
              <a:t>λ</a:t>
            </a:r>
            <a:r>
              <a:rPr lang="en-US" dirty="0"/>
              <a:t>Q and LQ</a:t>
            </a:r>
          </a:p>
          <a:p>
            <a:pPr marL="457200" indent="-457200">
              <a:buFont typeface="+mj-lt"/>
              <a:buAutoNum type="arabicPeriod"/>
            </a:pPr>
            <a:r>
              <a:rPr lang="en-US" dirty="0"/>
              <a:t>Maximum Likelihood Estimates</a:t>
            </a:r>
          </a:p>
          <a:p>
            <a:pPr marL="457200" indent="-457200">
              <a:buFont typeface="+mj-lt"/>
              <a:buAutoNum type="arabicPeriod"/>
            </a:pPr>
            <a:r>
              <a:rPr lang="en-US" dirty="0"/>
              <a:t>Monte Carlo Analysis</a:t>
            </a:r>
          </a:p>
          <a:p>
            <a:pPr marL="457200" indent="-457200">
              <a:buFont typeface="+mj-lt"/>
              <a:buAutoNum type="arabicPeriod"/>
            </a:pPr>
            <a:r>
              <a:rPr lang="en-US" dirty="0"/>
              <a:t>Model Pricing Error</a:t>
            </a:r>
          </a:p>
          <a:p>
            <a:pPr marL="457200" indent="-457200">
              <a:buFont typeface="+mj-lt"/>
              <a:buAutoNum type="arabicPeriod"/>
            </a:pPr>
            <a:r>
              <a:rPr lang="en-US" dirty="0"/>
              <a:t>Risk Premium &amp; Dependence on US Economy</a:t>
            </a:r>
          </a:p>
          <a:p>
            <a:pPr marL="457200" indent="-457200">
              <a:buFont typeface="+mj-lt"/>
              <a:buAutoNum type="arabicPeriod"/>
            </a:pPr>
            <a:r>
              <a:rPr lang="en-US" dirty="0"/>
              <a:t>Regression Results</a:t>
            </a:r>
          </a:p>
          <a:p>
            <a:pPr marL="457200" indent="-457200">
              <a:buFont typeface="+mj-lt"/>
              <a:buAutoNum type="arabicPeriod"/>
            </a:pPr>
            <a:r>
              <a:rPr lang="en-US" dirty="0"/>
              <a:t>Conclusion</a:t>
            </a:r>
          </a:p>
          <a:p>
            <a:pPr marL="457200" indent="-457200">
              <a:buFont typeface="+mj-lt"/>
              <a:buAutoNum type="arabicPeriod"/>
            </a:pPr>
            <a:r>
              <a:rPr lang="en-US" dirty="0"/>
              <a:t>Opinion</a:t>
            </a:r>
          </a:p>
        </p:txBody>
      </p:sp>
      <p:sp>
        <p:nvSpPr>
          <p:cNvPr id="4" name="Slide Number Placeholder 3"/>
          <p:cNvSpPr>
            <a:spLocks noGrp="1"/>
          </p:cNvSpPr>
          <p:nvPr>
            <p:ph type="sldNum" sz="quarter" idx="12"/>
          </p:nvPr>
        </p:nvSpPr>
        <p:spPr/>
        <p:txBody>
          <a:bodyPr/>
          <a:lstStyle/>
          <a:p>
            <a:fld id="{44937DC8-6348-4B9A-B8BA-A49AA61CBE87}" type="slidenum">
              <a:rPr lang="en-US" smtClean="0"/>
              <a:t>2</a:t>
            </a:fld>
            <a:endParaRPr lang="en-US"/>
          </a:p>
        </p:txBody>
      </p:sp>
    </p:spTree>
    <p:extLst>
      <p:ext uri="{BB962C8B-B14F-4D97-AF65-F5344CB8AC3E}">
        <p14:creationId xmlns:p14="http://schemas.microsoft.com/office/powerpoint/2010/main" val="1084305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Factor Enough?</a:t>
            </a:r>
          </a:p>
        </p:txBody>
      </p:sp>
      <p:pic>
        <p:nvPicPr>
          <p:cNvPr id="4" name="Content Placeholder 3"/>
          <p:cNvPicPr>
            <a:picLocks noGrp="1" noChangeAspect="1"/>
          </p:cNvPicPr>
          <p:nvPr>
            <p:ph idx="1"/>
          </p:nvPr>
        </p:nvPicPr>
        <p:blipFill>
          <a:blip r:embed="rId2"/>
          <a:stretch>
            <a:fillRect/>
          </a:stretch>
        </p:blipFill>
        <p:spPr>
          <a:xfrm>
            <a:off x="539262" y="3101816"/>
            <a:ext cx="11207261" cy="3057525"/>
          </a:xfrm>
          <a:prstGeom prst="rect">
            <a:avLst/>
          </a:prstGeom>
        </p:spPr>
      </p:pic>
      <p:sp>
        <p:nvSpPr>
          <p:cNvPr id="5" name="TextBox 4"/>
          <p:cNvSpPr txBox="1"/>
          <p:nvPr/>
        </p:nvSpPr>
        <p:spPr>
          <a:xfrm>
            <a:off x="539263" y="2116210"/>
            <a:ext cx="11152552" cy="646331"/>
          </a:xfrm>
          <a:prstGeom prst="rect">
            <a:avLst/>
          </a:prstGeom>
          <a:noFill/>
        </p:spPr>
        <p:txBody>
          <a:bodyPr wrap="square" rtlCol="0">
            <a:spAutoFit/>
          </a:bodyPr>
          <a:lstStyle/>
          <a:p>
            <a:r>
              <a:rPr lang="en-US" dirty="0"/>
              <a:t>A single factor model with </a:t>
            </a:r>
            <a:r>
              <a:rPr lang="el-GR" dirty="0"/>
              <a:t>λ</a:t>
            </a:r>
            <a:r>
              <a:rPr lang="en-US" sz="1200" dirty="0"/>
              <a:t>Q</a:t>
            </a:r>
            <a:r>
              <a:rPr lang="en-US" dirty="0"/>
              <a:t> following a lognormal distribution captures the most variation of the term structure of CDS Spreads</a:t>
            </a:r>
          </a:p>
        </p:txBody>
      </p:sp>
      <p:sp>
        <p:nvSpPr>
          <p:cNvPr id="3" name="Slide Number Placeholder 2"/>
          <p:cNvSpPr>
            <a:spLocks noGrp="1"/>
          </p:cNvSpPr>
          <p:nvPr>
            <p:ph type="sldNum" sz="quarter" idx="12"/>
          </p:nvPr>
        </p:nvSpPr>
        <p:spPr/>
        <p:txBody>
          <a:bodyPr/>
          <a:lstStyle/>
          <a:p>
            <a:fld id="{44937DC8-6348-4B9A-B8BA-A49AA61CBE87}" type="slidenum">
              <a:rPr lang="en-US" smtClean="0"/>
              <a:t>20</a:t>
            </a:fld>
            <a:endParaRPr lang="en-US"/>
          </a:p>
        </p:txBody>
      </p:sp>
    </p:spTree>
    <p:extLst>
      <p:ext uri="{BB962C8B-B14F-4D97-AF65-F5344CB8AC3E}">
        <p14:creationId xmlns:p14="http://schemas.microsoft.com/office/powerpoint/2010/main" val="323334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Priced Risk in Sovereign CDS Market</a:t>
            </a:r>
          </a:p>
        </p:txBody>
      </p:sp>
      <p:pic>
        <p:nvPicPr>
          <p:cNvPr id="4" name="Content Placeholder 3"/>
          <p:cNvPicPr>
            <a:picLocks noGrp="1" noChangeAspect="1"/>
          </p:cNvPicPr>
          <p:nvPr>
            <p:ph idx="1"/>
          </p:nvPr>
        </p:nvPicPr>
        <p:blipFill>
          <a:blip r:embed="rId2"/>
          <a:stretch>
            <a:fillRect/>
          </a:stretch>
        </p:blipFill>
        <p:spPr>
          <a:xfrm>
            <a:off x="2798824" y="4634577"/>
            <a:ext cx="5114925" cy="990600"/>
          </a:xfrm>
          <a:prstGeom prst="rect">
            <a:avLst/>
          </a:prstGeom>
        </p:spPr>
      </p:pic>
      <p:pic>
        <p:nvPicPr>
          <p:cNvPr id="5" name="Picture 4"/>
          <p:cNvPicPr>
            <a:picLocks noChangeAspect="1"/>
          </p:cNvPicPr>
          <p:nvPr/>
        </p:nvPicPr>
        <p:blipFill>
          <a:blip r:embed="rId3"/>
          <a:stretch>
            <a:fillRect/>
          </a:stretch>
        </p:blipFill>
        <p:spPr>
          <a:xfrm>
            <a:off x="3063571" y="5928145"/>
            <a:ext cx="4429125" cy="447675"/>
          </a:xfrm>
          <a:prstGeom prst="rect">
            <a:avLst/>
          </a:prstGeom>
        </p:spPr>
      </p:pic>
      <p:sp>
        <p:nvSpPr>
          <p:cNvPr id="6" name="TextBox 5"/>
          <p:cNvSpPr txBox="1"/>
          <p:nvPr/>
        </p:nvSpPr>
        <p:spPr>
          <a:xfrm>
            <a:off x="609849" y="1746286"/>
            <a:ext cx="1087876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There is a systematic risk related to changes in future arrival rates of sovereign credit events that is priced in the CDS market.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market participants are neutral towards the risk of variation over time in </a:t>
            </a:r>
            <a:r>
              <a:rPr lang="en-US" dirty="0" err="1"/>
              <a:t>λQ</a:t>
            </a:r>
            <a:r>
              <a:rPr lang="en-US" dirty="0"/>
              <a:t>, then CDS p t (M) should replicate the corresponding market price CDS t (M).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mark-up in the CDS spread relative to the pseudo-spread implies that the buyer of the CDS contract is willing to pay a premium for holding the CDS contract, while the seller demands a premium. </a:t>
            </a:r>
          </a:p>
        </p:txBody>
      </p:sp>
      <p:sp>
        <p:nvSpPr>
          <p:cNvPr id="3" name="Slide Number Placeholder 2"/>
          <p:cNvSpPr>
            <a:spLocks noGrp="1"/>
          </p:cNvSpPr>
          <p:nvPr>
            <p:ph type="sldNum" sz="quarter" idx="12"/>
          </p:nvPr>
        </p:nvSpPr>
        <p:spPr/>
        <p:txBody>
          <a:bodyPr/>
          <a:lstStyle/>
          <a:p>
            <a:fld id="{44937DC8-6348-4B9A-B8BA-A49AA61CBE87}" type="slidenum">
              <a:rPr lang="en-US" smtClean="0"/>
              <a:t>21</a:t>
            </a:fld>
            <a:endParaRPr lang="en-US"/>
          </a:p>
        </p:txBody>
      </p:sp>
    </p:spTree>
    <p:extLst>
      <p:ext uri="{BB962C8B-B14F-4D97-AF65-F5344CB8AC3E}">
        <p14:creationId xmlns:p14="http://schemas.microsoft.com/office/powerpoint/2010/main" val="3121631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Premium</a:t>
            </a:r>
          </a:p>
        </p:txBody>
      </p:sp>
      <p:pic>
        <p:nvPicPr>
          <p:cNvPr id="4" name="Content Placeholder 3"/>
          <p:cNvPicPr>
            <a:picLocks noGrp="1" noChangeAspect="1"/>
          </p:cNvPicPr>
          <p:nvPr>
            <p:ph idx="1"/>
          </p:nvPr>
        </p:nvPicPr>
        <p:blipFill>
          <a:blip r:embed="rId2"/>
          <a:stretch>
            <a:fillRect/>
          </a:stretch>
        </p:blipFill>
        <p:spPr>
          <a:xfrm>
            <a:off x="6227412" y="1579327"/>
            <a:ext cx="5566003" cy="4523065"/>
          </a:xfrm>
          <a:prstGeom prst="rect">
            <a:avLst/>
          </a:prstGeom>
        </p:spPr>
      </p:pic>
      <p:pic>
        <p:nvPicPr>
          <p:cNvPr id="5" name="Picture 4"/>
          <p:cNvPicPr>
            <a:picLocks noChangeAspect="1"/>
          </p:cNvPicPr>
          <p:nvPr/>
        </p:nvPicPr>
        <p:blipFill>
          <a:blip r:embed="rId3"/>
          <a:stretch>
            <a:fillRect/>
          </a:stretch>
        </p:blipFill>
        <p:spPr>
          <a:xfrm>
            <a:off x="398584" y="1582310"/>
            <a:ext cx="5828825" cy="4535712"/>
          </a:xfrm>
          <a:prstGeom prst="rect">
            <a:avLst/>
          </a:prstGeom>
        </p:spPr>
      </p:pic>
      <p:sp>
        <p:nvSpPr>
          <p:cNvPr id="3" name="Slide Number Placeholder 2"/>
          <p:cNvSpPr>
            <a:spLocks noGrp="1"/>
          </p:cNvSpPr>
          <p:nvPr>
            <p:ph type="sldNum" sz="quarter" idx="12"/>
          </p:nvPr>
        </p:nvSpPr>
        <p:spPr/>
        <p:txBody>
          <a:bodyPr/>
          <a:lstStyle/>
          <a:p>
            <a:fld id="{44937DC8-6348-4B9A-B8BA-A49AA61CBE87}" type="slidenum">
              <a:rPr lang="en-US" smtClean="0"/>
              <a:t>22</a:t>
            </a:fld>
            <a:endParaRPr lang="en-US"/>
          </a:p>
        </p:txBody>
      </p:sp>
    </p:spTree>
    <p:extLst>
      <p:ext uri="{BB962C8B-B14F-4D97-AF65-F5344CB8AC3E}">
        <p14:creationId xmlns:p14="http://schemas.microsoft.com/office/powerpoint/2010/main" val="394172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Dependence On US Economy</a:t>
            </a:r>
          </a:p>
        </p:txBody>
      </p:sp>
      <p:pic>
        <p:nvPicPr>
          <p:cNvPr id="4" name="Content Placeholder 3"/>
          <p:cNvPicPr>
            <a:picLocks noGrp="1" noChangeAspect="1"/>
          </p:cNvPicPr>
          <p:nvPr>
            <p:ph idx="1"/>
          </p:nvPr>
        </p:nvPicPr>
        <p:blipFill>
          <a:blip r:embed="rId2"/>
          <a:stretch>
            <a:fillRect/>
          </a:stretch>
        </p:blipFill>
        <p:spPr>
          <a:xfrm>
            <a:off x="995964" y="1702118"/>
            <a:ext cx="7386036" cy="4716150"/>
          </a:xfrm>
          <a:prstGeom prst="rect">
            <a:avLst/>
          </a:prstGeom>
        </p:spPr>
      </p:pic>
      <p:sp>
        <p:nvSpPr>
          <p:cNvPr id="5" name="TextBox 4"/>
          <p:cNvSpPr txBox="1"/>
          <p:nvPr/>
        </p:nvSpPr>
        <p:spPr>
          <a:xfrm>
            <a:off x="8641080" y="2194560"/>
            <a:ext cx="3200400" cy="4185761"/>
          </a:xfrm>
          <a:prstGeom prst="rect">
            <a:avLst/>
          </a:prstGeom>
          <a:noFill/>
        </p:spPr>
        <p:txBody>
          <a:bodyPr wrap="square" rtlCol="0">
            <a:spAutoFit/>
          </a:bodyPr>
          <a:lstStyle/>
          <a:p>
            <a:pPr algn="just"/>
            <a:r>
              <a:rPr lang="en-US" sz="1400" dirty="0"/>
              <a:t>The strengths of the economies in all three of the countries examined depend, to varying degrees and through various economic channels, on the strength of the U.S. economy. </a:t>
            </a:r>
          </a:p>
          <a:p>
            <a:pPr algn="just"/>
            <a:endParaRPr lang="en-US" sz="1400" dirty="0"/>
          </a:p>
          <a:p>
            <a:pPr algn="just"/>
            <a:r>
              <a:rPr lang="en-US" sz="1400" dirty="0"/>
              <a:t>The sample correlations of ISM and the growth rates for Korea, Turkey, and Mexico are 0.66, 0.65, and 0.58.</a:t>
            </a:r>
          </a:p>
          <a:p>
            <a:pPr algn="just"/>
            <a:endParaRPr lang="en-US" sz="1400" dirty="0"/>
          </a:p>
          <a:p>
            <a:pPr algn="just"/>
            <a:r>
              <a:rPr lang="en-US" sz="1400" dirty="0"/>
              <a:t>For Korea, gap between the measures of economic growth occurred during 2004 when Korea experienced a marked slowdown in private consumption expenditures as a consequence of the consumer debt overhang </a:t>
            </a:r>
          </a:p>
        </p:txBody>
      </p:sp>
      <p:sp>
        <p:nvSpPr>
          <p:cNvPr id="3" name="Slide Number Placeholder 2"/>
          <p:cNvSpPr>
            <a:spLocks noGrp="1"/>
          </p:cNvSpPr>
          <p:nvPr>
            <p:ph type="sldNum" sz="quarter" idx="12"/>
          </p:nvPr>
        </p:nvSpPr>
        <p:spPr/>
        <p:txBody>
          <a:bodyPr/>
          <a:lstStyle/>
          <a:p>
            <a:fld id="{44937DC8-6348-4B9A-B8BA-A49AA61CBE87}" type="slidenum">
              <a:rPr lang="en-US" smtClean="0"/>
              <a:t>23</a:t>
            </a:fld>
            <a:endParaRPr lang="en-US"/>
          </a:p>
        </p:txBody>
      </p:sp>
    </p:spTree>
    <p:extLst>
      <p:ext uri="{BB962C8B-B14F-4D97-AF65-F5344CB8AC3E}">
        <p14:creationId xmlns:p14="http://schemas.microsoft.com/office/powerpoint/2010/main" val="30413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CRP &amp; US-Spread Correlation</a:t>
            </a:r>
          </a:p>
        </p:txBody>
      </p:sp>
      <p:pic>
        <p:nvPicPr>
          <p:cNvPr id="4" name="Content Placeholder 3"/>
          <p:cNvPicPr>
            <a:picLocks noGrp="1" noChangeAspect="1"/>
          </p:cNvPicPr>
          <p:nvPr>
            <p:ph idx="1"/>
          </p:nvPr>
        </p:nvPicPr>
        <p:blipFill>
          <a:blip r:embed="rId2"/>
          <a:stretch>
            <a:fillRect/>
          </a:stretch>
        </p:blipFill>
        <p:spPr>
          <a:xfrm>
            <a:off x="1230995" y="1673860"/>
            <a:ext cx="5980838" cy="4434364"/>
          </a:xfrm>
          <a:prstGeom prst="rect">
            <a:avLst/>
          </a:prstGeom>
        </p:spPr>
      </p:pic>
      <p:sp>
        <p:nvSpPr>
          <p:cNvPr id="5" name="TextBox 4"/>
          <p:cNvSpPr txBox="1"/>
          <p:nvPr/>
        </p:nvSpPr>
        <p:spPr>
          <a:xfrm>
            <a:off x="7355118" y="1723470"/>
            <a:ext cx="4242913" cy="1200329"/>
          </a:xfrm>
          <a:prstGeom prst="rect">
            <a:avLst/>
          </a:prstGeom>
          <a:noFill/>
        </p:spPr>
        <p:txBody>
          <a:bodyPr wrap="square" rtlCol="0">
            <a:spAutoFit/>
          </a:bodyPr>
          <a:lstStyle/>
          <a:p>
            <a:pPr algn="just"/>
            <a:r>
              <a:rPr lang="en-US" dirty="0"/>
              <a:t>VIX is a key factor in investors’ appetite for global “event risk” in credit markets</a:t>
            </a:r>
          </a:p>
          <a:p>
            <a:pPr algn="just"/>
            <a:endParaRPr lang="en-US" dirty="0"/>
          </a:p>
        </p:txBody>
      </p:sp>
      <p:sp>
        <p:nvSpPr>
          <p:cNvPr id="3" name="Slide Number Placeholder 2"/>
          <p:cNvSpPr>
            <a:spLocks noGrp="1"/>
          </p:cNvSpPr>
          <p:nvPr>
            <p:ph type="sldNum" sz="quarter" idx="12"/>
          </p:nvPr>
        </p:nvSpPr>
        <p:spPr/>
        <p:txBody>
          <a:bodyPr/>
          <a:lstStyle/>
          <a:p>
            <a:fld id="{44937DC8-6348-4B9A-B8BA-A49AA61CBE87}" type="slidenum">
              <a:rPr lang="en-US" smtClean="0"/>
              <a:t>24</a:t>
            </a:fld>
            <a:endParaRPr lang="en-US"/>
          </a:p>
        </p:txBody>
      </p:sp>
    </p:spTree>
    <p:extLst>
      <p:ext uri="{BB962C8B-B14F-4D97-AF65-F5344CB8AC3E}">
        <p14:creationId xmlns:p14="http://schemas.microsoft.com/office/powerpoint/2010/main" val="93811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OLS Regression</a:t>
            </a:r>
          </a:p>
        </p:txBody>
      </p:sp>
      <p:sp>
        <p:nvSpPr>
          <p:cNvPr id="3" name="Content Placeholder 2"/>
          <p:cNvSpPr>
            <a:spLocks noGrp="1"/>
          </p:cNvSpPr>
          <p:nvPr>
            <p:ph idx="1"/>
          </p:nvPr>
        </p:nvSpPr>
        <p:spPr>
          <a:xfrm>
            <a:off x="646111" y="1581665"/>
            <a:ext cx="10948087" cy="4975653"/>
          </a:xfrm>
        </p:spPr>
        <p:txBody>
          <a:bodyPr/>
          <a:lstStyle/>
          <a:p>
            <a:r>
              <a:rPr lang="en-US" dirty="0"/>
              <a:t>To examine the relative contributions of the risk factors VIX, US-Spread, and the own-country implied currency option volatility (CVOL) to the variation in the individual country CRP’s</a:t>
            </a:r>
          </a:p>
          <a:p>
            <a:endParaRPr lang="en-US" dirty="0"/>
          </a:p>
          <a:p>
            <a:r>
              <a:rPr lang="en-US" dirty="0"/>
              <a:t>Risk factor CVOL is included to assist in capturing the eﬀects of capital ﬂows</a:t>
            </a:r>
          </a:p>
          <a:p>
            <a:endParaRPr lang="en-US" dirty="0"/>
          </a:p>
          <a:p>
            <a:r>
              <a:rPr lang="en-US" dirty="0"/>
              <a:t>In the multivariate regressions for Mexico and Turkey both VIX and US-Spread have signiﬁcant explanatory power. </a:t>
            </a:r>
          </a:p>
          <a:p>
            <a:endParaRPr lang="en-US" dirty="0"/>
          </a:p>
          <a:p>
            <a:r>
              <a:rPr lang="en-US" dirty="0"/>
              <a:t>In the case of Korea, US-Spread and CVOL contribute explanatory power, while VIX is statistically insigniﬁcant. </a:t>
            </a:r>
          </a:p>
        </p:txBody>
      </p:sp>
      <p:sp>
        <p:nvSpPr>
          <p:cNvPr id="4" name="Slide Number Placeholder 3"/>
          <p:cNvSpPr>
            <a:spLocks noGrp="1"/>
          </p:cNvSpPr>
          <p:nvPr>
            <p:ph type="sldNum" sz="quarter" idx="12"/>
          </p:nvPr>
        </p:nvSpPr>
        <p:spPr/>
        <p:txBody>
          <a:bodyPr/>
          <a:lstStyle/>
          <a:p>
            <a:fld id="{44937DC8-6348-4B9A-B8BA-A49AA61CBE87}" type="slidenum">
              <a:rPr lang="en-US" smtClean="0"/>
              <a:t>25</a:t>
            </a:fld>
            <a:endParaRPr lang="en-US"/>
          </a:p>
        </p:txBody>
      </p:sp>
    </p:spTree>
    <p:extLst>
      <p:ext uri="{BB962C8B-B14F-4D97-AF65-F5344CB8AC3E}">
        <p14:creationId xmlns:p14="http://schemas.microsoft.com/office/powerpoint/2010/main" val="1577822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OLS </a:t>
            </a:r>
            <a:r>
              <a:rPr lang="en-US"/>
              <a:t>Regression Results</a:t>
            </a:r>
            <a:endParaRPr lang="en-US" dirty="0"/>
          </a:p>
        </p:txBody>
      </p:sp>
      <p:pic>
        <p:nvPicPr>
          <p:cNvPr id="4" name="Content Placeholder 3"/>
          <p:cNvPicPr>
            <a:picLocks noGrp="1" noChangeAspect="1"/>
          </p:cNvPicPr>
          <p:nvPr>
            <p:ph idx="1"/>
          </p:nvPr>
        </p:nvPicPr>
        <p:blipFill>
          <a:blip r:embed="rId2"/>
          <a:stretch>
            <a:fillRect/>
          </a:stretch>
        </p:blipFill>
        <p:spPr>
          <a:xfrm>
            <a:off x="928394" y="1610677"/>
            <a:ext cx="10583668" cy="4751155"/>
          </a:xfrm>
          <a:prstGeom prst="rect">
            <a:avLst/>
          </a:prstGeom>
        </p:spPr>
      </p:pic>
      <p:sp>
        <p:nvSpPr>
          <p:cNvPr id="3" name="Slide Number Placeholder 2"/>
          <p:cNvSpPr>
            <a:spLocks noGrp="1"/>
          </p:cNvSpPr>
          <p:nvPr>
            <p:ph type="sldNum" sz="quarter" idx="12"/>
          </p:nvPr>
        </p:nvSpPr>
        <p:spPr/>
        <p:txBody>
          <a:bodyPr/>
          <a:lstStyle/>
          <a:p>
            <a:fld id="{44937DC8-6348-4B9A-B8BA-A49AA61CBE87}" type="slidenum">
              <a:rPr lang="en-US" smtClean="0"/>
              <a:t>26</a:t>
            </a:fld>
            <a:endParaRPr lang="en-US"/>
          </a:p>
        </p:txBody>
      </p:sp>
    </p:spTree>
    <p:extLst>
      <p:ext uri="{BB962C8B-B14F-4D97-AF65-F5344CB8AC3E}">
        <p14:creationId xmlns:p14="http://schemas.microsoft.com/office/powerpoint/2010/main" val="735509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567956" y="1172308"/>
            <a:ext cx="11350506" cy="5564553"/>
          </a:xfrm>
        </p:spPr>
        <p:txBody>
          <a:bodyPr>
            <a:normAutofit fontScale="77500" lnSpcReduction="20000"/>
          </a:bodyPr>
          <a:lstStyle/>
          <a:p>
            <a:r>
              <a:rPr lang="en-US" dirty="0"/>
              <a:t>A single factor model with </a:t>
            </a:r>
            <a:r>
              <a:rPr lang="el-GR" dirty="0"/>
              <a:t>λ</a:t>
            </a:r>
            <a:r>
              <a:rPr lang="en-US" sz="1400" dirty="0"/>
              <a:t>Q </a:t>
            </a:r>
            <a:r>
              <a:rPr lang="en-US" dirty="0"/>
              <a:t>following a lognormal distribution captures the most variation of the term structure of CDS Spreads</a:t>
            </a:r>
          </a:p>
          <a:p>
            <a:endParaRPr lang="en-US" dirty="0"/>
          </a:p>
          <a:p>
            <a:r>
              <a:rPr lang="en-US" dirty="0"/>
              <a:t>Discussed about the systematic, priced risks associated with unpredictable future variation in the credit-event arrival intensity </a:t>
            </a:r>
            <a:r>
              <a:rPr lang="en-US" dirty="0" err="1"/>
              <a:t>λQ</a:t>
            </a:r>
            <a:r>
              <a:rPr lang="en-US" dirty="0"/>
              <a:t> for three countries: Mexico, Turkey, and Korea</a:t>
            </a:r>
          </a:p>
          <a:p>
            <a:endParaRPr lang="en-US" dirty="0"/>
          </a:p>
          <a:p>
            <a:r>
              <a:rPr lang="en-US" dirty="0"/>
              <a:t>The eﬀects of these risk premiums on CDS spreads co-vary strongly across countries, and large moves in these premiums have natural interpretations in terms of political, macroeconomic, and ﬁnancial market developments during the sample period.</a:t>
            </a:r>
          </a:p>
          <a:p>
            <a:endParaRPr lang="en-US" dirty="0"/>
          </a:p>
          <a:p>
            <a:r>
              <a:rPr lang="en-US" dirty="0"/>
              <a:t>Premiums on Sovereign CDS – </a:t>
            </a:r>
          </a:p>
          <a:p>
            <a:pPr lvl="2"/>
            <a:r>
              <a:rPr lang="en-US" sz="2000" dirty="0"/>
              <a:t>Real Economic growth of US – CDS Premiums is influenced by spillovers of real economic growth in the US to other countries</a:t>
            </a:r>
          </a:p>
          <a:p>
            <a:pPr lvl="2"/>
            <a:endParaRPr lang="en-US" sz="2000" dirty="0"/>
          </a:p>
          <a:p>
            <a:pPr lvl="2"/>
            <a:r>
              <a:rPr lang="en-US" sz="2000" dirty="0"/>
              <a:t>Change in investor’s appetites for credit exposure at a global level outweighs the reassessments of the fundamental strengths of the specific sovereign economies</a:t>
            </a:r>
          </a:p>
          <a:p>
            <a:pPr lvl="2"/>
            <a:endParaRPr lang="en-US" sz="2000" dirty="0"/>
          </a:p>
          <a:p>
            <a:pPr marL="342900" lvl="2" indent="-342900"/>
            <a:r>
              <a:rPr lang="en-US" sz="2000" dirty="0"/>
              <a:t>Using both analytic calculations of the scores of the likelihood functions and Monte Carlo analysis of small-sample distributions, the parameters governing the arrival rate of credit events (</a:t>
            </a:r>
            <a:r>
              <a:rPr lang="en-US" sz="2000" dirty="0" err="1"/>
              <a:t>λQ</a:t>
            </a:r>
            <a:r>
              <a:rPr lang="en-US" sz="2000" dirty="0"/>
              <a:t>) and the loss given an event (LQ) are separately identiﬁable using time-series data on the term structure of CDS spreads. </a:t>
            </a:r>
          </a:p>
          <a:p>
            <a:pPr lvl="2"/>
            <a:endParaRPr lang="en-US" sz="2000" dirty="0"/>
          </a:p>
          <a:p>
            <a:pPr lvl="2"/>
            <a:endParaRPr lang="en-US" sz="2000" dirty="0"/>
          </a:p>
          <a:p>
            <a:pPr lvl="2"/>
            <a:endParaRPr lang="en-US" sz="2000" dirty="0"/>
          </a:p>
          <a:p>
            <a:pPr lvl="2"/>
            <a:endParaRPr lang="en-US" sz="2000" dirty="0"/>
          </a:p>
        </p:txBody>
      </p:sp>
      <p:sp>
        <p:nvSpPr>
          <p:cNvPr id="4" name="Slide Number Placeholder 3"/>
          <p:cNvSpPr>
            <a:spLocks noGrp="1"/>
          </p:cNvSpPr>
          <p:nvPr>
            <p:ph type="sldNum" sz="quarter" idx="12"/>
          </p:nvPr>
        </p:nvSpPr>
        <p:spPr/>
        <p:txBody>
          <a:bodyPr/>
          <a:lstStyle/>
          <a:p>
            <a:fld id="{44937DC8-6348-4B9A-B8BA-A49AA61CBE87}" type="slidenum">
              <a:rPr lang="en-US" smtClean="0"/>
              <a:t>27</a:t>
            </a:fld>
            <a:endParaRPr lang="en-US"/>
          </a:p>
        </p:txBody>
      </p:sp>
    </p:spTree>
    <p:extLst>
      <p:ext uri="{BB962C8B-B14F-4D97-AF65-F5344CB8AC3E}">
        <p14:creationId xmlns:p14="http://schemas.microsoft.com/office/powerpoint/2010/main" val="2570351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Opinion</a:t>
            </a:r>
          </a:p>
        </p:txBody>
      </p:sp>
      <p:sp>
        <p:nvSpPr>
          <p:cNvPr id="3" name="Content Placeholder 2"/>
          <p:cNvSpPr>
            <a:spLocks noGrp="1"/>
          </p:cNvSpPr>
          <p:nvPr>
            <p:ph idx="1"/>
          </p:nvPr>
        </p:nvSpPr>
        <p:spPr>
          <a:xfrm>
            <a:off x="646111" y="1537103"/>
            <a:ext cx="10885488" cy="5137236"/>
          </a:xfrm>
        </p:spPr>
        <p:txBody>
          <a:bodyPr/>
          <a:lstStyle/>
          <a:p>
            <a:r>
              <a:rPr lang="en-US" dirty="0"/>
              <a:t>Only in the case of Korea, the unconstrained maximum likelihood estimates of LQ for the full sample period were in the region of the market convention, LQ = 0.75.</a:t>
            </a:r>
          </a:p>
          <a:p>
            <a:pPr marL="0" indent="0">
              <a:buNone/>
            </a:pPr>
            <a:r>
              <a:rPr lang="en-US" dirty="0"/>
              <a:t> </a:t>
            </a:r>
          </a:p>
          <a:p>
            <a:r>
              <a:rPr lang="en-US" dirty="0"/>
              <a:t> This leaves the question of whether or not there are features of the distribution of CDS spreads for countries like Mexico or Turkey that the lognormal models are not capturing</a:t>
            </a:r>
          </a:p>
          <a:p>
            <a:endParaRPr lang="en-US" dirty="0"/>
          </a:p>
          <a:p>
            <a:r>
              <a:rPr lang="en-US" dirty="0"/>
              <a:t>Simply because LQ = 0.75 is market convention, it is not a good reason to accept it as the best description of history. Market makers typically set LQ by matching the cross-maturity prices of CDS contracts on a given day.</a:t>
            </a:r>
          </a:p>
          <a:p>
            <a:endParaRPr lang="en-US" dirty="0"/>
          </a:p>
          <a:p>
            <a:r>
              <a:rPr lang="en-US" dirty="0"/>
              <a:t>Therefore, the question of what is the best setting of LQ for matching the time-series properties of CDS spreads should first be answered before using it</a:t>
            </a:r>
          </a:p>
        </p:txBody>
      </p:sp>
      <p:sp>
        <p:nvSpPr>
          <p:cNvPr id="4" name="Slide Number Placeholder 3"/>
          <p:cNvSpPr>
            <a:spLocks noGrp="1"/>
          </p:cNvSpPr>
          <p:nvPr>
            <p:ph type="sldNum" sz="quarter" idx="12"/>
          </p:nvPr>
        </p:nvSpPr>
        <p:spPr/>
        <p:txBody>
          <a:bodyPr/>
          <a:lstStyle/>
          <a:p>
            <a:fld id="{44937DC8-6348-4B9A-B8BA-A49AA61CBE87}" type="slidenum">
              <a:rPr lang="en-US" smtClean="0"/>
              <a:t>28</a:t>
            </a:fld>
            <a:endParaRPr lang="en-US"/>
          </a:p>
        </p:txBody>
      </p:sp>
    </p:spTree>
    <p:extLst>
      <p:ext uri="{BB962C8B-B14F-4D97-AF65-F5344CB8AC3E}">
        <p14:creationId xmlns:p14="http://schemas.microsoft.com/office/powerpoint/2010/main" val="1033207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7988" y="3055241"/>
            <a:ext cx="5416113" cy="1400530"/>
          </a:xfrm>
        </p:spPr>
        <p:txBody>
          <a:bodyPr/>
          <a:lstStyle/>
          <a:p>
            <a:r>
              <a:rPr lang="en-US" dirty="0"/>
              <a:t>Thank You!</a:t>
            </a:r>
          </a:p>
        </p:txBody>
      </p:sp>
      <p:sp>
        <p:nvSpPr>
          <p:cNvPr id="4" name="Slide Number Placeholder 3"/>
          <p:cNvSpPr>
            <a:spLocks noGrp="1"/>
          </p:cNvSpPr>
          <p:nvPr>
            <p:ph type="sldNum" sz="quarter" idx="12"/>
          </p:nvPr>
        </p:nvSpPr>
        <p:spPr/>
        <p:txBody>
          <a:bodyPr/>
          <a:lstStyle/>
          <a:p>
            <a:fld id="{44937DC8-6348-4B9A-B8BA-A49AA61CBE87}" type="slidenum">
              <a:rPr lang="en-US" smtClean="0"/>
              <a:t>29</a:t>
            </a:fld>
            <a:endParaRPr lang="en-US"/>
          </a:p>
        </p:txBody>
      </p:sp>
    </p:spTree>
    <p:extLst>
      <p:ext uri="{BB962C8B-B14F-4D97-AF65-F5344CB8AC3E}">
        <p14:creationId xmlns:p14="http://schemas.microsoft.com/office/powerpoint/2010/main" val="185801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722312" y="1496658"/>
            <a:ext cx="10761028" cy="5170842"/>
          </a:xfrm>
        </p:spPr>
        <p:txBody>
          <a:bodyPr>
            <a:normAutofit/>
          </a:bodyPr>
          <a:lstStyle/>
          <a:p>
            <a:pPr algn="just"/>
            <a:r>
              <a:rPr lang="en-US" dirty="0"/>
              <a:t>A credit default swap is a designed to transfer the credit exposure of fixed income products between two or more parties. In a credit default swap, the buyer of the swap makes payments to the swap’s seller up until the maturity date of a contract. In return, the seller agrees that, in the event that the debt issuer defaults or experiences another credit event, the seller will pay the buyer the security’s premium as well as all interest payments that would have been paid between that time and the security’s maturity date.</a:t>
            </a:r>
          </a:p>
          <a:p>
            <a:pPr algn="just"/>
            <a:endParaRPr lang="en-US" dirty="0"/>
          </a:p>
          <a:p>
            <a:pPr algn="just"/>
            <a:endParaRPr lang="en-US" dirty="0"/>
          </a:p>
          <a:p>
            <a:endParaRPr lang="en-US" dirty="0"/>
          </a:p>
          <a:p>
            <a:pPr marL="0" indent="0">
              <a:buNone/>
            </a:pPr>
            <a:br>
              <a:rPr lang="en-US" dirty="0"/>
            </a:br>
            <a:br>
              <a:rPr lang="en-US" dirty="0"/>
            </a:br>
            <a:endParaRPr lang="en-US" dirty="0"/>
          </a:p>
        </p:txBody>
      </p:sp>
      <p:pic>
        <p:nvPicPr>
          <p:cNvPr id="4" name="Picture 3"/>
          <p:cNvPicPr>
            <a:picLocks noChangeAspect="1"/>
          </p:cNvPicPr>
          <p:nvPr/>
        </p:nvPicPr>
        <p:blipFill>
          <a:blip r:embed="rId2"/>
          <a:stretch>
            <a:fillRect/>
          </a:stretch>
        </p:blipFill>
        <p:spPr>
          <a:xfrm>
            <a:off x="1320165" y="3895168"/>
            <a:ext cx="3701415" cy="2619932"/>
          </a:xfrm>
          <a:prstGeom prst="rect">
            <a:avLst/>
          </a:prstGeom>
        </p:spPr>
      </p:pic>
      <p:pic>
        <p:nvPicPr>
          <p:cNvPr id="5" name="Picture 4"/>
          <p:cNvPicPr>
            <a:picLocks noChangeAspect="1"/>
          </p:cNvPicPr>
          <p:nvPr/>
        </p:nvPicPr>
        <p:blipFill>
          <a:blip r:embed="rId3"/>
          <a:stretch>
            <a:fillRect/>
          </a:stretch>
        </p:blipFill>
        <p:spPr>
          <a:xfrm>
            <a:off x="6190933" y="3895168"/>
            <a:ext cx="3699827" cy="2629356"/>
          </a:xfrm>
          <a:prstGeom prst="rect">
            <a:avLst/>
          </a:prstGeom>
        </p:spPr>
      </p:pic>
      <p:sp>
        <p:nvSpPr>
          <p:cNvPr id="6" name="Slide Number Placeholder 5"/>
          <p:cNvSpPr>
            <a:spLocks noGrp="1"/>
          </p:cNvSpPr>
          <p:nvPr>
            <p:ph type="sldNum" sz="quarter" idx="12"/>
          </p:nvPr>
        </p:nvSpPr>
        <p:spPr/>
        <p:txBody>
          <a:bodyPr/>
          <a:lstStyle/>
          <a:p>
            <a:fld id="{44937DC8-6348-4B9A-B8BA-A49AA61CBE87}" type="slidenum">
              <a:rPr lang="en-US" smtClean="0"/>
              <a:t>3</a:t>
            </a:fld>
            <a:endParaRPr lang="en-US"/>
          </a:p>
        </p:txBody>
      </p:sp>
    </p:spTree>
    <p:extLst>
      <p:ext uri="{BB962C8B-B14F-4D97-AF65-F5344CB8AC3E}">
        <p14:creationId xmlns:p14="http://schemas.microsoft.com/office/powerpoint/2010/main" val="94516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Sovereign CDS Market</a:t>
            </a:r>
          </a:p>
        </p:txBody>
      </p:sp>
      <p:pic>
        <p:nvPicPr>
          <p:cNvPr id="4" name="Content Placeholder 3"/>
          <p:cNvPicPr>
            <a:picLocks noGrp="1" noChangeAspect="1"/>
          </p:cNvPicPr>
          <p:nvPr>
            <p:ph idx="1"/>
          </p:nvPr>
        </p:nvPicPr>
        <p:blipFill>
          <a:blip r:embed="rId2"/>
          <a:stretch>
            <a:fillRect/>
          </a:stretch>
        </p:blipFill>
        <p:spPr>
          <a:xfrm>
            <a:off x="1620349" y="1648740"/>
            <a:ext cx="8640273" cy="4461959"/>
          </a:xfrm>
          <a:prstGeom prst="rect">
            <a:avLst/>
          </a:prstGeom>
        </p:spPr>
      </p:pic>
      <p:sp>
        <p:nvSpPr>
          <p:cNvPr id="3" name="Slide Number Placeholder 2"/>
          <p:cNvSpPr>
            <a:spLocks noGrp="1"/>
          </p:cNvSpPr>
          <p:nvPr>
            <p:ph type="sldNum" sz="quarter" idx="12"/>
          </p:nvPr>
        </p:nvSpPr>
        <p:spPr/>
        <p:txBody>
          <a:bodyPr/>
          <a:lstStyle/>
          <a:p>
            <a:fld id="{44937DC8-6348-4B9A-B8BA-A49AA61CBE87}" type="slidenum">
              <a:rPr lang="en-US" smtClean="0"/>
              <a:t>4</a:t>
            </a:fld>
            <a:endParaRPr lang="en-US"/>
          </a:p>
        </p:txBody>
      </p:sp>
    </p:spTree>
    <p:extLst>
      <p:ext uri="{BB962C8B-B14F-4D97-AF65-F5344CB8AC3E}">
        <p14:creationId xmlns:p14="http://schemas.microsoft.com/office/powerpoint/2010/main" val="305914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Sovereign CDS Market</a:t>
            </a:r>
          </a:p>
        </p:txBody>
      </p:sp>
      <p:sp>
        <p:nvSpPr>
          <p:cNvPr id="3" name="Content Placeholder 2"/>
          <p:cNvSpPr>
            <a:spLocks noGrp="1"/>
          </p:cNvSpPr>
          <p:nvPr>
            <p:ph idx="1"/>
          </p:nvPr>
        </p:nvSpPr>
        <p:spPr>
          <a:xfrm>
            <a:off x="783272" y="1610958"/>
            <a:ext cx="10159048" cy="4797462"/>
          </a:xfrm>
        </p:spPr>
        <p:txBody>
          <a:bodyPr>
            <a:normAutofit/>
          </a:bodyPr>
          <a:lstStyle/>
          <a:p>
            <a:pPr algn="just"/>
            <a:r>
              <a:rPr lang="en-US" dirty="0"/>
              <a:t>Central to our analysis of the term structure of sovereign CDS spreads is the active trading of contracts across a wide range of maturities. </a:t>
            </a:r>
          </a:p>
          <a:p>
            <a:pPr algn="just"/>
            <a:endParaRPr lang="en-US" dirty="0"/>
          </a:p>
          <a:p>
            <a:pPr algn="just"/>
            <a:r>
              <a:rPr lang="en-US" dirty="0"/>
              <a:t>In contrast to the U.S. corporate and bank CDS markets, where a large majority of the trading volume is concentrated in ﬁve-year contracts, the three- and ten-year contracts have each accounted for roughly 20% of the volumes in sovereign markets, and the one-year contract has accounted for an additional 10% of the trading.</a:t>
            </a:r>
          </a:p>
          <a:p>
            <a:pPr algn="just"/>
            <a:endParaRPr lang="en-US" dirty="0"/>
          </a:p>
          <a:p>
            <a:pPr algn="just"/>
            <a:r>
              <a:rPr lang="en-US" dirty="0"/>
              <a:t>The total volume of new contracts has been much larger in the corporate than in the sovereign market, the volumes for the most actively traded sovereign credits are large and growing. </a:t>
            </a:r>
          </a:p>
          <a:p>
            <a:pPr algn="just"/>
            <a:endParaRPr lang="en-US" dirty="0"/>
          </a:p>
        </p:txBody>
      </p:sp>
      <p:sp>
        <p:nvSpPr>
          <p:cNvPr id="4" name="Slide Number Placeholder 3"/>
          <p:cNvSpPr>
            <a:spLocks noGrp="1"/>
          </p:cNvSpPr>
          <p:nvPr>
            <p:ph type="sldNum" sz="quarter" idx="12"/>
          </p:nvPr>
        </p:nvSpPr>
        <p:spPr/>
        <p:txBody>
          <a:bodyPr/>
          <a:lstStyle/>
          <a:p>
            <a:fld id="{44937DC8-6348-4B9A-B8BA-A49AA61CBE87}" type="slidenum">
              <a:rPr lang="en-US" smtClean="0"/>
              <a:t>5</a:t>
            </a:fld>
            <a:endParaRPr lang="en-US"/>
          </a:p>
        </p:txBody>
      </p:sp>
    </p:spTree>
    <p:extLst>
      <p:ext uri="{BB962C8B-B14F-4D97-AF65-F5344CB8AC3E}">
        <p14:creationId xmlns:p14="http://schemas.microsoft.com/office/powerpoint/2010/main" val="270265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Events</a:t>
            </a:r>
          </a:p>
        </p:txBody>
      </p:sp>
      <p:sp>
        <p:nvSpPr>
          <p:cNvPr id="3" name="Content Placeholder 2"/>
          <p:cNvSpPr>
            <a:spLocks noGrp="1"/>
          </p:cNvSpPr>
          <p:nvPr>
            <p:ph idx="1"/>
          </p:nvPr>
        </p:nvSpPr>
        <p:spPr/>
        <p:txBody>
          <a:bodyPr/>
          <a:lstStyle/>
          <a:p>
            <a:r>
              <a:rPr lang="en-US" dirty="0"/>
              <a:t>Obligation Acceleration </a:t>
            </a:r>
          </a:p>
          <a:p>
            <a:endParaRPr lang="en-US" dirty="0"/>
          </a:p>
          <a:p>
            <a:r>
              <a:rPr lang="en-US" dirty="0"/>
              <a:t>Failure to Pay</a:t>
            </a:r>
          </a:p>
          <a:p>
            <a:endParaRPr lang="en-US" dirty="0"/>
          </a:p>
          <a:p>
            <a:r>
              <a:rPr lang="en-US" dirty="0"/>
              <a:t>Restructuring</a:t>
            </a:r>
          </a:p>
          <a:p>
            <a:endParaRPr lang="en-US" dirty="0"/>
          </a:p>
          <a:p>
            <a:r>
              <a:rPr lang="en-US" dirty="0"/>
              <a:t>Repudiation/Moratorium</a:t>
            </a:r>
          </a:p>
        </p:txBody>
      </p:sp>
      <p:sp>
        <p:nvSpPr>
          <p:cNvPr id="4" name="Slide Number Placeholder 3"/>
          <p:cNvSpPr>
            <a:spLocks noGrp="1"/>
          </p:cNvSpPr>
          <p:nvPr>
            <p:ph type="sldNum" sz="quarter" idx="12"/>
          </p:nvPr>
        </p:nvSpPr>
        <p:spPr/>
        <p:txBody>
          <a:bodyPr/>
          <a:lstStyle/>
          <a:p>
            <a:fld id="{44937DC8-6348-4B9A-B8BA-A49AA61CBE87}" type="slidenum">
              <a:rPr lang="en-US" smtClean="0"/>
              <a:t>6</a:t>
            </a:fld>
            <a:endParaRPr lang="en-US"/>
          </a:p>
        </p:txBody>
      </p:sp>
    </p:spTree>
    <p:extLst>
      <p:ext uri="{BB962C8B-B14F-4D97-AF65-F5344CB8AC3E}">
        <p14:creationId xmlns:p14="http://schemas.microsoft.com/office/powerpoint/2010/main" val="242071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Data</a:t>
            </a:r>
          </a:p>
        </p:txBody>
      </p:sp>
      <p:sp>
        <p:nvSpPr>
          <p:cNvPr id="3" name="Content Placeholder 2"/>
          <p:cNvSpPr>
            <a:spLocks noGrp="1"/>
          </p:cNvSpPr>
          <p:nvPr>
            <p:ph idx="1"/>
          </p:nvPr>
        </p:nvSpPr>
        <p:spPr>
          <a:xfrm>
            <a:off x="646111" y="1402080"/>
            <a:ext cx="10753409" cy="5128260"/>
          </a:xfrm>
        </p:spPr>
        <p:txBody>
          <a:bodyPr>
            <a:normAutofit/>
          </a:bodyPr>
          <a:lstStyle/>
          <a:p>
            <a:r>
              <a:rPr lang="en-US" dirty="0"/>
              <a:t> Sample Period of the paper – March 19,2001 through August 10, 2006</a:t>
            </a:r>
          </a:p>
          <a:p>
            <a:endParaRPr lang="en-US" dirty="0"/>
          </a:p>
          <a:p>
            <a:r>
              <a:rPr lang="en-US" dirty="0"/>
              <a:t>Analysis is focused on Mexico, Turkey, and Korea</a:t>
            </a:r>
          </a:p>
          <a:p>
            <a:endParaRPr lang="en-US" dirty="0"/>
          </a:p>
          <a:p>
            <a:r>
              <a:rPr lang="en-US" dirty="0"/>
              <a:t>Geographically dispersed -  Latin America, Eastern Europe and Asia</a:t>
            </a:r>
          </a:p>
          <a:p>
            <a:endParaRPr lang="en-US" dirty="0"/>
          </a:p>
          <a:p>
            <a:r>
              <a:rPr lang="en-US" dirty="0"/>
              <a:t>Broad range of credit quality – Rating of three countries throughout the sample period</a:t>
            </a:r>
          </a:p>
          <a:p>
            <a:endParaRPr lang="en-US" dirty="0"/>
          </a:p>
          <a:p>
            <a:r>
              <a:rPr lang="en-US" dirty="0"/>
              <a:t>Regional Representativeness</a:t>
            </a:r>
          </a:p>
          <a:p>
            <a:endParaRPr lang="en-US" dirty="0"/>
          </a:p>
          <a:p>
            <a:r>
              <a:rPr lang="en-US" dirty="0"/>
              <a:t>Relative Liquidity</a:t>
            </a:r>
          </a:p>
          <a:p>
            <a:endParaRPr lang="en-US" dirty="0"/>
          </a:p>
        </p:txBody>
      </p:sp>
      <p:sp>
        <p:nvSpPr>
          <p:cNvPr id="4" name="Slide Number Placeholder 3"/>
          <p:cNvSpPr>
            <a:spLocks noGrp="1"/>
          </p:cNvSpPr>
          <p:nvPr>
            <p:ph type="sldNum" sz="quarter" idx="12"/>
          </p:nvPr>
        </p:nvSpPr>
        <p:spPr/>
        <p:txBody>
          <a:bodyPr/>
          <a:lstStyle/>
          <a:p>
            <a:fld id="{44937DC8-6348-4B9A-B8BA-A49AA61CBE87}" type="slidenum">
              <a:rPr lang="en-US" smtClean="0"/>
              <a:t>7</a:t>
            </a:fld>
            <a:endParaRPr lang="en-US"/>
          </a:p>
        </p:txBody>
      </p:sp>
    </p:spTree>
    <p:extLst>
      <p:ext uri="{BB962C8B-B14F-4D97-AF65-F5344CB8AC3E}">
        <p14:creationId xmlns:p14="http://schemas.microsoft.com/office/powerpoint/2010/main" val="300175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CDS Spreads</a:t>
            </a:r>
          </a:p>
        </p:txBody>
      </p:sp>
      <p:pic>
        <p:nvPicPr>
          <p:cNvPr id="4" name="Content Placeholder 3"/>
          <p:cNvPicPr>
            <a:picLocks noGrp="1" noChangeAspect="1"/>
          </p:cNvPicPr>
          <p:nvPr>
            <p:ph idx="1"/>
          </p:nvPr>
        </p:nvPicPr>
        <p:blipFill>
          <a:blip r:embed="rId2"/>
          <a:stretch>
            <a:fillRect/>
          </a:stretch>
        </p:blipFill>
        <p:spPr>
          <a:xfrm>
            <a:off x="417511" y="1249122"/>
            <a:ext cx="5731829" cy="5474832"/>
          </a:xfrm>
          <a:prstGeom prst="rect">
            <a:avLst/>
          </a:prstGeom>
        </p:spPr>
      </p:pic>
      <p:pic>
        <p:nvPicPr>
          <p:cNvPr id="5" name="Picture 4"/>
          <p:cNvPicPr>
            <a:picLocks noChangeAspect="1"/>
          </p:cNvPicPr>
          <p:nvPr/>
        </p:nvPicPr>
        <p:blipFill>
          <a:blip r:embed="rId3"/>
          <a:stretch>
            <a:fillRect/>
          </a:stretch>
        </p:blipFill>
        <p:spPr>
          <a:xfrm>
            <a:off x="6149340" y="1249122"/>
            <a:ext cx="5720129" cy="5474832"/>
          </a:xfrm>
          <a:prstGeom prst="rect">
            <a:avLst/>
          </a:prstGeom>
        </p:spPr>
      </p:pic>
      <p:sp>
        <p:nvSpPr>
          <p:cNvPr id="6" name="TextBox 5"/>
          <p:cNvSpPr txBox="1"/>
          <p:nvPr/>
        </p:nvSpPr>
        <p:spPr>
          <a:xfrm>
            <a:off x="3726178" y="2011680"/>
            <a:ext cx="1021433" cy="369332"/>
          </a:xfrm>
          <a:prstGeom prst="rect">
            <a:avLst/>
          </a:prstGeom>
          <a:noFill/>
        </p:spPr>
        <p:txBody>
          <a:bodyPr wrap="none" rtlCol="0">
            <a:spAutoFit/>
          </a:bodyPr>
          <a:lstStyle/>
          <a:p>
            <a:r>
              <a:rPr lang="en-US" b="1" dirty="0">
                <a:solidFill>
                  <a:schemeClr val="bg1"/>
                </a:solidFill>
              </a:rPr>
              <a:t>Mexico</a:t>
            </a:r>
          </a:p>
        </p:txBody>
      </p:sp>
      <p:sp>
        <p:nvSpPr>
          <p:cNvPr id="7" name="TextBox 6"/>
          <p:cNvSpPr txBox="1"/>
          <p:nvPr/>
        </p:nvSpPr>
        <p:spPr>
          <a:xfrm>
            <a:off x="3726179" y="4663440"/>
            <a:ext cx="909223" cy="369332"/>
          </a:xfrm>
          <a:prstGeom prst="rect">
            <a:avLst/>
          </a:prstGeom>
          <a:noFill/>
        </p:spPr>
        <p:txBody>
          <a:bodyPr wrap="none" rtlCol="0">
            <a:spAutoFit/>
          </a:bodyPr>
          <a:lstStyle/>
          <a:p>
            <a:r>
              <a:rPr lang="en-US" b="1" dirty="0">
                <a:solidFill>
                  <a:schemeClr val="bg1"/>
                </a:solidFill>
              </a:rPr>
              <a:t>Turkey</a:t>
            </a:r>
          </a:p>
        </p:txBody>
      </p:sp>
      <p:sp>
        <p:nvSpPr>
          <p:cNvPr id="8" name="TextBox 7"/>
          <p:cNvSpPr txBox="1"/>
          <p:nvPr/>
        </p:nvSpPr>
        <p:spPr>
          <a:xfrm>
            <a:off x="9837420" y="2297346"/>
            <a:ext cx="848309" cy="369332"/>
          </a:xfrm>
          <a:prstGeom prst="rect">
            <a:avLst/>
          </a:prstGeom>
          <a:noFill/>
        </p:spPr>
        <p:txBody>
          <a:bodyPr wrap="none" rtlCol="0">
            <a:spAutoFit/>
          </a:bodyPr>
          <a:lstStyle/>
          <a:p>
            <a:r>
              <a:rPr lang="en-US" b="1" dirty="0">
                <a:solidFill>
                  <a:schemeClr val="bg1"/>
                </a:solidFill>
              </a:rPr>
              <a:t>Korea</a:t>
            </a:r>
          </a:p>
        </p:txBody>
      </p:sp>
      <p:sp>
        <p:nvSpPr>
          <p:cNvPr id="3" name="Slide Number Placeholder 2"/>
          <p:cNvSpPr>
            <a:spLocks noGrp="1"/>
          </p:cNvSpPr>
          <p:nvPr>
            <p:ph type="sldNum" sz="quarter" idx="12"/>
          </p:nvPr>
        </p:nvSpPr>
        <p:spPr/>
        <p:txBody>
          <a:bodyPr/>
          <a:lstStyle/>
          <a:p>
            <a:fld id="{44937DC8-6348-4B9A-B8BA-A49AA61CBE87}" type="slidenum">
              <a:rPr lang="en-US" smtClean="0"/>
              <a:t>8</a:t>
            </a:fld>
            <a:endParaRPr lang="en-US"/>
          </a:p>
        </p:txBody>
      </p:sp>
    </p:spTree>
    <p:extLst>
      <p:ext uri="{BB962C8B-B14F-4D97-AF65-F5344CB8AC3E}">
        <p14:creationId xmlns:p14="http://schemas.microsoft.com/office/powerpoint/2010/main" val="49946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CDS Spreads</a:t>
            </a:r>
          </a:p>
        </p:txBody>
      </p:sp>
      <p:sp>
        <p:nvSpPr>
          <p:cNvPr id="3" name="Content Placeholder 2"/>
          <p:cNvSpPr>
            <a:spLocks noGrp="1"/>
          </p:cNvSpPr>
          <p:nvPr>
            <p:ph idx="1"/>
          </p:nvPr>
        </p:nvSpPr>
        <p:spPr>
          <a:xfrm>
            <a:off x="821372" y="1588098"/>
            <a:ext cx="10692448" cy="5087022"/>
          </a:xfrm>
        </p:spPr>
        <p:txBody>
          <a:bodyPr/>
          <a:lstStyle/>
          <a:p>
            <a:r>
              <a:rPr lang="en-US" dirty="0"/>
              <a:t>Co-Movement</a:t>
            </a:r>
          </a:p>
          <a:p>
            <a:pPr lvl="1"/>
            <a:r>
              <a:rPr lang="en-US" dirty="0"/>
              <a:t>Co-movement of 1,  3, 5 and 10 year CDS</a:t>
            </a:r>
          </a:p>
          <a:p>
            <a:pPr lvl="1"/>
            <a:endParaRPr lang="en-US" dirty="0"/>
          </a:p>
          <a:p>
            <a:r>
              <a:rPr lang="en-US" dirty="0"/>
              <a:t>Principal Component Analysis</a:t>
            </a:r>
          </a:p>
          <a:p>
            <a:pPr lvl="1"/>
            <a:r>
              <a:rPr lang="en-US" dirty="0"/>
              <a:t>First PC explains 96% of the variation for all three countries except 1-yr Mexico CDS (90%)</a:t>
            </a:r>
          </a:p>
          <a:p>
            <a:pPr lvl="1"/>
            <a:r>
              <a:rPr lang="en-US" dirty="0"/>
              <a:t>Motivation for using one factor model</a:t>
            </a:r>
          </a:p>
          <a:p>
            <a:pPr lvl="1"/>
            <a:endParaRPr lang="en-US" dirty="0"/>
          </a:p>
          <a:p>
            <a:r>
              <a:rPr lang="en-US" dirty="0"/>
              <a:t>Persistent Upward Sloping Trend</a:t>
            </a:r>
          </a:p>
          <a:p>
            <a:endParaRPr lang="en-US" dirty="0"/>
          </a:p>
          <a:p>
            <a:r>
              <a:rPr lang="en-US" dirty="0"/>
              <a:t>Why is the spread negative for Turkey ?</a:t>
            </a:r>
          </a:p>
          <a:p>
            <a:endParaRPr lang="en-US" dirty="0"/>
          </a:p>
        </p:txBody>
      </p:sp>
      <p:sp>
        <p:nvSpPr>
          <p:cNvPr id="4" name="Slide Number Placeholder 3"/>
          <p:cNvSpPr>
            <a:spLocks noGrp="1"/>
          </p:cNvSpPr>
          <p:nvPr>
            <p:ph type="sldNum" sz="quarter" idx="12"/>
          </p:nvPr>
        </p:nvSpPr>
        <p:spPr/>
        <p:txBody>
          <a:bodyPr/>
          <a:lstStyle/>
          <a:p>
            <a:fld id="{44937DC8-6348-4B9A-B8BA-A49AA61CBE87}" type="slidenum">
              <a:rPr lang="en-US" smtClean="0"/>
              <a:t>9</a:t>
            </a:fld>
            <a:endParaRPr lang="en-US"/>
          </a:p>
        </p:txBody>
      </p:sp>
    </p:spTree>
    <p:extLst>
      <p:ext uri="{BB962C8B-B14F-4D97-AF65-F5344CB8AC3E}">
        <p14:creationId xmlns:p14="http://schemas.microsoft.com/office/powerpoint/2010/main" val="1269087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4281</TotalTime>
  <Words>1616</Words>
  <Application>Microsoft Office PowerPoint</Application>
  <PresentationFormat>Widescreen</PresentationFormat>
  <Paragraphs>197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Ion</vt:lpstr>
      <vt:lpstr>Default and Recovery Implicit in the Term Structure of Sovereign CDS Spreads </vt:lpstr>
      <vt:lpstr>Contents</vt:lpstr>
      <vt:lpstr>Introduction</vt:lpstr>
      <vt:lpstr>Structure of Sovereign CDS Market</vt:lpstr>
      <vt:lpstr>Structure of Sovereign CDS Market</vt:lpstr>
      <vt:lpstr>Credit Events</vt:lpstr>
      <vt:lpstr>Sample Data</vt:lpstr>
      <vt:lpstr>CDS Spreads</vt:lpstr>
      <vt:lpstr>CDS Spreads</vt:lpstr>
      <vt:lpstr>Pricing Sovereign CDS Contracts</vt:lpstr>
      <vt:lpstr>Interpreting λQ and LQ</vt:lpstr>
      <vt:lpstr>Identifying LQ</vt:lpstr>
      <vt:lpstr>Now The Question…</vt:lpstr>
      <vt:lpstr>Separately Identifying λQ and LQ – RMV Framework</vt:lpstr>
      <vt:lpstr>Separately Identifying λQ and LQ – RFV Framework</vt:lpstr>
      <vt:lpstr>Maximum Likelihood Estimates</vt:lpstr>
      <vt:lpstr>Distribution of Mexico &amp; Turkey CDS Spreads – Monte Carlo Analysis</vt:lpstr>
      <vt:lpstr>Model Pricing Error</vt:lpstr>
      <vt:lpstr>Pricing Error</vt:lpstr>
      <vt:lpstr>One Factor Enough?</vt:lpstr>
      <vt:lpstr>Priced Risk in Sovereign CDS Market</vt:lpstr>
      <vt:lpstr>Risk Premium</vt:lpstr>
      <vt:lpstr>Dependence On US Economy</vt:lpstr>
      <vt:lpstr>CRP &amp; US-Spread Correlation</vt:lpstr>
      <vt:lpstr>OLS Regression</vt:lpstr>
      <vt:lpstr>OLS Regression Results</vt:lpstr>
      <vt:lpstr>Conclusion</vt:lpstr>
      <vt:lpstr>My Opinion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HARIHARAN PK</dc:creator>
  <cp:lastModifiedBy>HARIHARAN PK</cp:lastModifiedBy>
  <cp:revision>175</cp:revision>
  <dcterms:created xsi:type="dcterms:W3CDTF">2016-09-24T18:25:53Z</dcterms:created>
  <dcterms:modified xsi:type="dcterms:W3CDTF">2016-09-27T18:00:40Z</dcterms:modified>
</cp:coreProperties>
</file>